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2"/>
  </p:notesMasterIdLst>
  <p:sldIdLst>
    <p:sldId id="263" r:id="rId5"/>
    <p:sldId id="288" r:id="rId6"/>
    <p:sldId id="269" r:id="rId7"/>
    <p:sldId id="270" r:id="rId8"/>
    <p:sldId id="271" r:id="rId9"/>
    <p:sldId id="279" r:id="rId10"/>
    <p:sldId id="272" r:id="rId11"/>
    <p:sldId id="295" r:id="rId12"/>
    <p:sldId id="273" r:id="rId13"/>
    <p:sldId id="274" r:id="rId14"/>
    <p:sldId id="280" r:id="rId15"/>
    <p:sldId id="281" r:id="rId16"/>
    <p:sldId id="282" r:id="rId17"/>
    <p:sldId id="283" r:id="rId18"/>
    <p:sldId id="284" r:id="rId19"/>
    <p:sldId id="275" r:id="rId20"/>
    <p:sldId id="286" r:id="rId21"/>
    <p:sldId id="287" r:id="rId22"/>
    <p:sldId id="296" r:id="rId23"/>
    <p:sldId id="292" r:id="rId24"/>
    <p:sldId id="291" r:id="rId25"/>
    <p:sldId id="290" r:id="rId26"/>
    <p:sldId id="294" r:id="rId27"/>
    <p:sldId id="289" r:id="rId28"/>
    <p:sldId id="277" r:id="rId29"/>
    <p:sldId id="278" r:id="rId30"/>
    <p:sldId id="261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699"/>
    <a:srgbClr val="FFB661"/>
    <a:srgbClr val="FF8261"/>
    <a:srgbClr val="FF997D"/>
    <a:srgbClr val="00B0F0"/>
    <a:srgbClr val="1D3C58"/>
    <a:srgbClr val="C5E0B4"/>
    <a:srgbClr val="92D050"/>
    <a:srgbClr val="FFB09B"/>
    <a:srgbClr val="7E1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2771" autoAdjust="0"/>
  </p:normalViewPr>
  <p:slideViewPr>
    <p:cSldViewPr snapToGrid="0">
      <p:cViewPr varScale="1">
        <p:scale>
          <a:sx n="54" d="100"/>
          <a:sy n="54" d="100"/>
        </p:scale>
        <p:origin x="1500" y="60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45.png>
</file>

<file path=ppt/media/image46.png>
</file>

<file path=ppt/media/image49.jpg>
</file>

<file path=ppt/media/image49.png>
</file>

<file path=ppt/media/image5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199EEA-230D-4CDB-ADF5-D6BFE59F8E8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6EEB9-21A9-4A4B-AACB-4BF8A78E16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2096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Ok, Thanks for the introduction, I’m Li Wang from Tianjin University. Today, we pre</a:t>
            </a:r>
            <a:r>
              <a:rPr lang="zh-CN" altLang="en-US" dirty="0"/>
              <a:t>‘</a:t>
            </a:r>
            <a:r>
              <a:rPr lang="en-US" altLang="zh-CN" dirty="0"/>
              <a:t>sent our work </a:t>
            </a:r>
            <a:r>
              <a:rPr lang="en-US" altLang="zh-CN" dirty="0" err="1"/>
              <a:t>DeepBasis</a:t>
            </a:r>
            <a:r>
              <a:rPr lang="en-US" altLang="zh-CN" dirty="0"/>
              <a:t>: Hand-Held Single-image SVBRDF Capture via Two-Level Basis Material Model.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1980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However, it is not clear how to introduce basis material into deep learning. </a:t>
            </a:r>
          </a:p>
          <a:p>
            <a:r>
              <a:rPr lang="en-US" altLang="zh-CN" dirty="0"/>
              <a:t>A straightforward idea is to predict both basis BRDFs and weights from a single image. </a:t>
            </a:r>
          </a:p>
          <a:p>
            <a:r>
              <a:rPr lang="en-US" altLang="zh-CN" dirty="0"/>
              <a:t>Unfortunately, Basis material relies on the variable basis number to adapt to </a:t>
            </a:r>
            <a:r>
              <a:rPr lang="en-US" altLang="zh-CN" b="1" dirty="0"/>
              <a:t>diverse</a:t>
            </a:r>
            <a:r>
              <a:rPr lang="en-US" altLang="zh-CN" dirty="0"/>
              <a:t> material. </a:t>
            </a:r>
          </a:p>
          <a:p>
            <a:r>
              <a:rPr lang="en-US" altLang="zh-CN" dirty="0"/>
              <a:t>But </a:t>
            </a:r>
            <a:r>
              <a:rPr lang="en-US" altLang="zh-CN" dirty="0" err="1"/>
              <a:t>deeplearning</a:t>
            </a:r>
            <a:r>
              <a:rPr lang="en-US" altLang="zh-CN" dirty="0"/>
              <a:t> needs a fixed form to learn data distribution. </a:t>
            </a:r>
          </a:p>
          <a:p>
            <a:r>
              <a:rPr lang="en-US" altLang="zh-CN" dirty="0"/>
              <a:t>These two are conflicted. 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4004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 solve this problem, we proposed two-level basis material model to ensure the diversity in a fixed form. </a:t>
            </a:r>
          </a:p>
          <a:p>
            <a:r>
              <a:rPr lang="en-US" altLang="zh-CN" dirty="0"/>
              <a:t>It is a two-step thought. </a:t>
            </a:r>
          </a:p>
          <a:p>
            <a:r>
              <a:rPr lang="en-US" altLang="zh-CN" dirty="0"/>
              <a:t>In step 1, we use the per-pixel variation to replace the basis number variation, therefore it</a:t>
            </a:r>
            <a:r>
              <a:rPr lang="zh-CN" altLang="en-US" dirty="0"/>
              <a:t> </a:t>
            </a:r>
            <a:r>
              <a:rPr lang="en-US" altLang="zh-CN" dirty="0"/>
              <a:t>ensures a fixed form and leaves the diversity to the pixel variation that is </a:t>
            </a:r>
            <a:r>
              <a:rPr lang="en-US" altLang="zh-CN" b="1" dirty="0"/>
              <a:t>well-suited</a:t>
            </a:r>
            <a:r>
              <a:rPr lang="en-US" altLang="zh-CN" dirty="0"/>
              <a:t> for network prediction. </a:t>
            </a:r>
          </a:p>
          <a:p>
            <a:r>
              <a:rPr lang="en-US" altLang="zh-CN" dirty="0"/>
              <a:t>And next, we model per-pixel bases as the plus of global basis and local variation.</a:t>
            </a:r>
          </a:p>
          <a:p>
            <a:r>
              <a:rPr lang="en-US" altLang="zh-CN" dirty="0"/>
              <a:t>The global one is uniform for each surface points and we can use them to </a:t>
            </a:r>
            <a:r>
              <a:rPr lang="en-US" altLang="zh-CN" b="0" dirty="0"/>
              <a:t>keep</a:t>
            </a:r>
            <a:r>
              <a:rPr lang="en-US" altLang="zh-CN" dirty="0"/>
              <a:t> the explicit material correlation.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6847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 designing the material model, we need to prepare data for training. </a:t>
            </a:r>
          </a:p>
          <a:p>
            <a:r>
              <a:rPr lang="en-US" altLang="zh-CN" b="1" dirty="0"/>
              <a:t>Under the ideal conditions</a:t>
            </a:r>
            <a:r>
              <a:rPr lang="en-US" altLang="zh-CN" dirty="0"/>
              <a:t>, we hope to have a sufficient amount of corresponding data for training like this.  </a:t>
            </a:r>
          </a:p>
          <a:p>
            <a:r>
              <a:rPr lang="en-US" altLang="zh-CN" dirty="0"/>
              <a:t>(click) However, in the real world, this dataset does not exist and is hardly to generate.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8595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Therefore, to perform training without ideal data, we adopt a joint prediction of basis materials and weights. </a:t>
            </a:r>
          </a:p>
          <a:p>
            <a:r>
              <a:rPr lang="en-US" altLang="zh-CN" dirty="0"/>
              <a:t>In this way, we can get the predicted SVBRDF at each iteration of training, so the existing SVBRDF dataset can be used.</a:t>
            </a:r>
          </a:p>
          <a:p>
            <a:r>
              <a:rPr lang="en-US" altLang="zh-CN" dirty="0"/>
              <a:t>(click) However</a:t>
            </a:r>
            <a:r>
              <a:rPr lang="zh-CN" altLang="en-US" dirty="0"/>
              <a:t>，</a:t>
            </a:r>
            <a:r>
              <a:rPr lang="en-US" altLang="zh-CN" dirty="0"/>
              <a:t>the </a:t>
            </a:r>
            <a:r>
              <a:rPr lang="en-US" altLang="zh-CN" b="1" dirty="0"/>
              <a:t>lack</a:t>
            </a:r>
            <a:r>
              <a:rPr lang="en-US" altLang="zh-CN" dirty="0"/>
              <a:t> of direct supervision on basis or weight can result in the </a:t>
            </a:r>
            <a:r>
              <a:rPr lang="en-US" altLang="zh-CN" b="1" dirty="0"/>
              <a:t>ambiguity</a:t>
            </a:r>
            <a:r>
              <a:rPr lang="en-US" altLang="zh-CN" dirty="0"/>
              <a:t>.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996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 constrain the ambiguity,  we designed a variation-consistency loss. And this loss leverages the variation between twice network forward passes for the supervision of basis materials. </a:t>
            </a:r>
          </a:p>
          <a:p>
            <a:r>
              <a:rPr lang="en-US" altLang="zh-CN" dirty="0"/>
              <a:t>(click) Through the first pass, we can get one predicted basis and weights. </a:t>
            </a:r>
          </a:p>
          <a:p>
            <a:r>
              <a:rPr lang="en-US" altLang="zh-CN" dirty="0"/>
              <a:t>(click) And we manually add a random and uniform variation </a:t>
            </a:r>
            <a:r>
              <a:rPr lang="en-US" altLang="zh-CN" dirty="0" err="1"/>
              <a:t>kexi</a:t>
            </a:r>
            <a:r>
              <a:rPr lang="en-US" altLang="zh-CN" dirty="0"/>
              <a:t> into the first SVBRDF for the new input generation. </a:t>
            </a:r>
          </a:p>
          <a:p>
            <a:r>
              <a:rPr lang="en-US" altLang="zh-CN" dirty="0"/>
              <a:t>(click) Then through the second pass, we get another one basis and weight. </a:t>
            </a:r>
          </a:p>
          <a:p>
            <a:r>
              <a:rPr lang="en-US" altLang="zh-CN" dirty="0"/>
              <a:t>(click) and this loss ensures the variation on the predicted basis materials is </a:t>
            </a:r>
            <a:r>
              <a:rPr lang="en-US" altLang="zh-CN" b="1" dirty="0"/>
              <a:t>consistent</a:t>
            </a:r>
            <a:r>
              <a:rPr lang="en-US" altLang="zh-CN" dirty="0"/>
              <a:t> with the added </a:t>
            </a:r>
            <a:r>
              <a:rPr lang="en-US" altLang="zh-CN" dirty="0" err="1"/>
              <a:t>kexi</a:t>
            </a:r>
            <a:r>
              <a:rPr lang="en-US" altLang="zh-CN" dirty="0"/>
              <a:t>. 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44921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For the real capture, we follow the mobile setting.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/>
              <a:t>But, the Hand-held Capture can not ensure a strict </a:t>
            </a:r>
            <a:r>
              <a:rPr lang="en-US" altLang="zh-CN" sz="1200" b="1" dirty="0"/>
              <a:t>parallel</a:t>
            </a:r>
            <a:r>
              <a:rPr lang="en-US" altLang="zh-CN" sz="1200" dirty="0"/>
              <a:t> to the material surface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/>
              <a:t>And we think the error should not be ignored for high-quality capture. 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9026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 solve this problem, we proposed a method to estimate lighting directions.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The key observation is that </a:t>
            </a:r>
            <a:r>
              <a:rPr lang="en-US" altLang="zh-CN" sz="1200" dirty="0">
                <a:solidFill>
                  <a:schemeClr val="bg1"/>
                </a:solidFill>
              </a:rPr>
              <a:t>for the </a:t>
            </a:r>
            <a:r>
              <a:rPr lang="en-US" altLang="zh-CN" sz="1200" dirty="0">
                <a:solidFill>
                  <a:srgbClr val="FFE699"/>
                </a:solidFill>
              </a:rPr>
              <a:t>user</a:t>
            </a:r>
            <a:r>
              <a:rPr lang="en-US" altLang="zh-CN" sz="1200" dirty="0">
                <a:solidFill>
                  <a:schemeClr val="bg1"/>
                </a:solidFill>
              </a:rPr>
              <a:t>, </a:t>
            </a:r>
            <a:r>
              <a:rPr lang="en-US" altLang="zh-CN" sz="1200" dirty="0">
                <a:solidFill>
                  <a:srgbClr val="FFE699"/>
                </a:solidFill>
              </a:rPr>
              <a:t>limiting</a:t>
            </a:r>
            <a:r>
              <a:rPr lang="en-US" altLang="zh-CN" sz="1200" dirty="0">
                <a:solidFill>
                  <a:schemeClr val="bg1"/>
                </a:solidFill>
              </a:rPr>
              <a:t> the degree of </a:t>
            </a:r>
            <a:r>
              <a:rPr lang="en-US" altLang="zh-CN" sz="1200" dirty="0">
                <a:solidFill>
                  <a:srgbClr val="FFE699"/>
                </a:solidFill>
              </a:rPr>
              <a:t>offset</a:t>
            </a:r>
            <a:r>
              <a:rPr lang="en-US" altLang="zh-CN" sz="1200" dirty="0">
                <a:solidFill>
                  <a:schemeClr val="bg1"/>
                </a:solidFill>
              </a:rPr>
              <a:t> is a natural and </a:t>
            </a:r>
            <a:r>
              <a:rPr lang="en-US" altLang="zh-CN" sz="1200" dirty="0">
                <a:solidFill>
                  <a:srgbClr val="FFE699"/>
                </a:solidFill>
              </a:rPr>
              <a:t>easy action.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rgbClr val="FFE699"/>
                </a:solidFill>
              </a:rPr>
              <a:t>(click) Just look at this, if there is a significant offset, we can easily recognize it.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rgbClr val="FFE699"/>
                </a:solidFill>
              </a:rPr>
              <a:t>(click) So, in the ideal capture, we add an offset to the known FOV. (click) In this way, we can get a full directions set corresponding to the probable capture area.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rgbClr val="FFE699"/>
                </a:solidFill>
              </a:rPr>
              <a:t>(click) And in the real capture, the lighting directions must be a sampling from this set. </a:t>
            </a:r>
          </a:p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05165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 this way, during the test phase, we can iteratively sample the lighting direction to get the optimal one which has the lowest reconstruction loss.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6874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Ok, here is a pipeline summary. </a:t>
            </a:r>
          </a:p>
          <a:p>
            <a:endParaRPr lang="en-US" altLang="zh-CN" dirty="0"/>
          </a:p>
          <a:p>
            <a:r>
              <a:rPr lang="en-US" altLang="zh-CN" dirty="0"/>
              <a:t>We use a single image as the input, and jointly predict two-level basis materials and weights. And we use the </a:t>
            </a:r>
            <a:r>
              <a:rPr lang="en-US" altLang="zh-CN" b="1" dirty="0"/>
              <a:t>variation-consistency</a:t>
            </a:r>
            <a:r>
              <a:rPr lang="en-US" altLang="zh-CN" dirty="0"/>
              <a:t> loss to ensure the correct supervision. </a:t>
            </a:r>
          </a:p>
          <a:p>
            <a:r>
              <a:rPr lang="en-US" altLang="zh-CN" dirty="0"/>
              <a:t>During the testing phase, we designed a sampling-based method to estimate the real lighting directions.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137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Next, lets see some results.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573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 convenient capture of real-world material reflectance can </a:t>
            </a:r>
            <a:r>
              <a:rPr lang="en-US" altLang="zh-CN" b="1" dirty="0">
                <a:solidFill>
                  <a:srgbClr val="FF0000"/>
                </a:solidFill>
                <a:highlight>
                  <a:srgbClr val="FFFF00"/>
                </a:highlight>
              </a:rPr>
              <a:t>effectively</a:t>
            </a:r>
            <a:r>
              <a:rPr lang="en-US" altLang="zh-CN" dirty="0"/>
              <a:t> meet the requirement of </a:t>
            </a:r>
            <a:r>
              <a:rPr lang="en-US" altLang="zh-CN" b="1" dirty="0"/>
              <a:t>high-realistic</a:t>
            </a:r>
            <a:r>
              <a:rPr lang="en-US" altLang="zh-CN" dirty="0"/>
              <a:t> rendering. </a:t>
            </a:r>
          </a:p>
          <a:p>
            <a:endParaRPr lang="en-US" altLang="zh-CN" dirty="0"/>
          </a:p>
          <a:p>
            <a:r>
              <a:rPr lang="en-US" altLang="zh-CN" dirty="0"/>
              <a:t>(click) Under the hand-held capture of a </a:t>
            </a:r>
            <a:r>
              <a:rPr lang="en-US" altLang="zh-CN" b="1" dirty="0"/>
              <a:t>mobile</a:t>
            </a:r>
            <a:r>
              <a:rPr lang="en-US" altLang="zh-CN" dirty="0"/>
              <a:t> device, we proposed </a:t>
            </a:r>
            <a:r>
              <a:rPr lang="en-US" altLang="zh-CN" b="1" dirty="0"/>
              <a:t>a novel method </a:t>
            </a:r>
            <a:r>
              <a:rPr lang="en-US" altLang="zh-CN" dirty="0"/>
              <a:t>to improve the quality of appearance modeling.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09236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First are </a:t>
            </a:r>
            <a:r>
              <a:rPr lang="en-US" altLang="zh-CN" b="1" dirty="0"/>
              <a:t>synthetic</a:t>
            </a:r>
            <a:r>
              <a:rPr lang="en-US" altLang="zh-CN" dirty="0"/>
              <a:t> Results. Here we show two high-specular samples that are extremely challenging to single-image method.</a:t>
            </a:r>
          </a:p>
          <a:p>
            <a:r>
              <a:rPr lang="en-US" altLang="zh-CN" dirty="0"/>
              <a:t>But we can see our method can also get a high-quality result.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33970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Compared to the previous work, our method can significantly reduce the artifacts 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and preserve the fine </a:t>
            </a:r>
            <a:r>
              <a:rPr lang="en-US" altLang="zh-CN" b="0" i="0">
                <a:solidFill>
                  <a:srgbClr val="374151"/>
                </a:solidFill>
                <a:effectLst/>
                <a:latin typeface="Söhne"/>
              </a:rPr>
              <a:t>`detail.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04098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Next are Real results.</a:t>
            </a:r>
          </a:p>
          <a:p>
            <a:r>
              <a:rPr lang="en-US" altLang="zh-CN" dirty="0"/>
              <a:t>Here, for a convenient comparison, we provide 9 corresponding reference images for each sample. </a:t>
            </a:r>
          </a:p>
          <a:p>
            <a:r>
              <a:rPr lang="en-US" altLang="zh-CN" dirty="0"/>
              <a:t>We can see no matter the overall or the details, our reconstructed results are close to the reference.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4502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And compared to the previous work, our results have much better highlight details. So it looks like more realistic.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87967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Of course, we also find some limitations.</a:t>
            </a:r>
          </a:p>
          <a:p>
            <a:r>
              <a:rPr lang="en-US" altLang="zh-CN" dirty="0"/>
              <a:t>Although we introduce the basis material model to constrain data priors, the learned distribution is not always accurate. </a:t>
            </a:r>
          </a:p>
          <a:p>
            <a:r>
              <a:rPr lang="en-US" altLang="zh-CN" dirty="0"/>
              <a:t>Such as, our methods fail to recover the material surface printed with 3D patterns.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0548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Ok, In summary,</a:t>
            </a:r>
          </a:p>
          <a:p>
            <a:r>
              <a:rPr lang="en-US" altLang="zh-CN" dirty="0"/>
              <a:t>Our work </a:t>
            </a:r>
            <a:r>
              <a:rPr lang="en-US" altLang="zh-CN" b="1" dirty="0"/>
              <a:t>explores</a:t>
            </a:r>
            <a:r>
              <a:rPr lang="en-US" altLang="zh-CN" dirty="0"/>
              <a:t> how to </a:t>
            </a:r>
            <a:r>
              <a:rPr lang="en-US" altLang="zh-CN" b="1" dirty="0"/>
              <a:t>integrate</a:t>
            </a:r>
            <a:r>
              <a:rPr lang="en-US" altLang="zh-CN" dirty="0"/>
              <a:t> an explicit basis material model into the learned material data priors. </a:t>
            </a:r>
          </a:p>
          <a:p>
            <a:r>
              <a:rPr lang="en-US" altLang="zh-CN" dirty="0"/>
              <a:t>Technically, we proposed a two-level basis material model, </a:t>
            </a:r>
            <a:r>
              <a:rPr lang="en-US" altLang="zh-CN" b="1" dirty="0"/>
              <a:t>designed</a:t>
            </a:r>
            <a:r>
              <a:rPr lang="en-US" altLang="zh-CN" dirty="0"/>
              <a:t> a variation-consistency loss, and provides a </a:t>
            </a:r>
            <a:r>
              <a:rPr lang="en-US" altLang="zh-CN" sz="1200" dirty="0"/>
              <a:t>sampling-based lighting direction estimation.</a:t>
            </a:r>
          </a:p>
          <a:p>
            <a:r>
              <a:rPr lang="en-US" altLang="zh-CN" sz="1200" dirty="0"/>
              <a:t>And you can scan this QR code for more details.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45289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Finally, Thanks to the reviewers, open-source dataset, and the funding agency.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39688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If you have any questions, we can discuss them after this session. Thanks for listening.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551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 material reflectance is (click) usually modeled as SVBRDF. It is a high-dimension function to express all reflectance (click)  defined on two hemispheres of lighting and viewing. </a:t>
            </a:r>
          </a:p>
          <a:p>
            <a:endParaRPr lang="en-US" altLang="zh-CN" dirty="0"/>
          </a:p>
          <a:p>
            <a:r>
              <a:rPr lang="en-US" altLang="zh-CN" dirty="0"/>
              <a:t>(click) Obviously, it is a </a:t>
            </a:r>
            <a:r>
              <a:rPr lang="en-US" altLang="zh-CN" b="1" dirty="0"/>
              <a:t>tedious</a:t>
            </a:r>
            <a:r>
              <a:rPr lang="en-US" altLang="zh-CN" dirty="0"/>
              <a:t> process to capture all!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76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 most convenient method is to capture SVBRDF from a single image. </a:t>
            </a:r>
            <a:r>
              <a:rPr lang="zh-CN" altLang="en-US" dirty="0"/>
              <a:t>（</a:t>
            </a:r>
            <a:r>
              <a:rPr lang="en-US" altLang="zh-CN" dirty="0"/>
              <a:t>click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However, it means there is only one measurement for each BRDF.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 an extremely ill-posed problem. </a:t>
            </a:r>
          </a:p>
          <a:p>
            <a:endParaRPr lang="en-US" altLang="zh-CN" dirty="0"/>
          </a:p>
          <a:p>
            <a:r>
              <a:rPr lang="en-US" altLang="zh-CN" dirty="0"/>
              <a:t>(click) We need Priors to constrain it.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964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And one prior is Material correlations.</a:t>
            </a:r>
          </a:p>
          <a:p>
            <a:r>
              <a:rPr lang="en-US" altLang="zh-CN" dirty="0"/>
              <a:t>Although we independently model the reflectance for each surface point, among the real-world materials, there always </a:t>
            </a:r>
            <a:r>
              <a:rPr lang="en-US" altLang="zh-CN" b="1" dirty="0"/>
              <a:t>exists</a:t>
            </a:r>
            <a:r>
              <a:rPr lang="en-US" altLang="zh-CN" dirty="0"/>
              <a:t> correlated reflectance features between different points.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273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 previous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r>
              <a:rPr lang="zh-CN" altLang="en-US" dirty="0"/>
              <a:t>，</a:t>
            </a:r>
            <a:r>
              <a:rPr lang="en-US" altLang="zh-CN" dirty="0"/>
              <a:t>the Texture-like assumption, as one of correlation has been explored in SVBRDF </a:t>
            </a:r>
            <a:r>
              <a:rPr lang="en-US" altLang="zh-CN" b="1" dirty="0"/>
              <a:t>estimation</a:t>
            </a:r>
            <a:r>
              <a:rPr lang="en-US" altLang="zh-CN" dirty="0"/>
              <a:t>. It simply assumes the material reflectance is self-similarity. However, in real world, so many cases do not satisfy this assumption, which means the </a:t>
            </a:r>
            <a:r>
              <a:rPr lang="en-US" altLang="zh-CN" b="1" dirty="0"/>
              <a:t>applied</a:t>
            </a:r>
            <a:r>
              <a:rPr lang="en-US" altLang="zh-CN" dirty="0"/>
              <a:t> range of these methods is limited.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9705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With the development of </a:t>
            </a:r>
            <a:r>
              <a:rPr lang="en-US" altLang="zh-CN" dirty="0" err="1"/>
              <a:t>deeplearning</a:t>
            </a:r>
            <a:r>
              <a:rPr lang="en-US" altLang="zh-CN" dirty="0"/>
              <a:t>, the data priors have been also explored to perform the SVBRDF estimation. It is equal to </a:t>
            </a:r>
            <a:r>
              <a:rPr lang="en-US" altLang="zh-CN" b="1" dirty="0"/>
              <a:t>implicitly</a:t>
            </a:r>
            <a:r>
              <a:rPr lang="en-US" altLang="zh-CN" dirty="0"/>
              <a:t> utilize the material correlations.</a:t>
            </a:r>
          </a:p>
          <a:p>
            <a:r>
              <a:rPr lang="en-US" altLang="zh-CN" dirty="0"/>
              <a:t>However, this is inefficient and can not recover the fine </a:t>
            </a:r>
            <a:r>
              <a:rPr lang="en-US" altLang="zh-CN" b="1" dirty="0"/>
              <a:t>details</a:t>
            </a:r>
            <a:r>
              <a:rPr lang="en-US" altLang="zh-CN" dirty="0"/>
              <a:t>.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378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Ok, Next it is our method. </a:t>
            </a:r>
          </a:p>
          <a:p>
            <a:r>
              <a:rPr lang="en-US" altLang="zh-CN" dirty="0"/>
              <a:t>in the context of </a:t>
            </a:r>
            <a:r>
              <a:rPr lang="en-US" altLang="zh-CN" dirty="0" err="1"/>
              <a:t>deeplearning</a:t>
            </a:r>
            <a:r>
              <a:rPr lang="en-US" altLang="zh-CN" dirty="0"/>
              <a:t> based material estimation, our key Idea is </a:t>
            </a:r>
          </a:p>
          <a:p>
            <a:r>
              <a:rPr lang="en-US" altLang="zh-CN" dirty="0"/>
              <a:t>building an explicit constraint to </a:t>
            </a:r>
            <a:r>
              <a:rPr lang="en-US" altLang="zh-CN" b="1" dirty="0"/>
              <a:t>further</a:t>
            </a:r>
            <a:r>
              <a:rPr lang="en-US" altLang="zh-CN" dirty="0"/>
              <a:t> release the potential ability of data prior.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90710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 adopt a more general and flexible assumption about material correlation, called Basis material model. It assume that SVBRDF is the linear combination of basis BRDFs and their corresponding weights.</a:t>
            </a:r>
          </a:p>
          <a:p>
            <a:r>
              <a:rPr lang="en-US" altLang="zh-CN" dirty="0"/>
              <a:t>And this assumption has been widely used in </a:t>
            </a:r>
            <a:r>
              <a:rPr lang="en-US" altLang="zh-CN" sz="1200" dirty="0">
                <a:solidFill>
                  <a:srgbClr val="FF8261"/>
                </a:solidFill>
              </a:rPr>
              <a:t>multi-image </a:t>
            </a:r>
            <a:r>
              <a:rPr lang="en-US" altLang="zh-CN" sz="1200" dirty="0"/>
              <a:t>material estimation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6EEB9-21A9-4A4B-AACB-4BF8A78E16B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747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87FEC977-6CE9-0D15-108D-6D8B6E5D72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808BFA-E5EB-EC4E-A192-25D70392DD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870" y="2150076"/>
            <a:ext cx="6089373" cy="2286000"/>
          </a:xfrm>
        </p:spPr>
        <p:txBody>
          <a:bodyPr anchor="t" anchorCtr="0">
            <a:normAutofit/>
          </a:bodyPr>
          <a:lstStyle>
            <a:lvl1pPr algn="l">
              <a:defRPr sz="5000" b="1" i="0" baseline="0">
                <a:solidFill>
                  <a:schemeClr val="bg1"/>
                </a:solidFill>
                <a:latin typeface="Roboto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15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2909A-C91E-5F80-9BD6-D6F5B2501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B2FAD3-87CA-E5B7-9FE4-F6178564E9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C203D4-B70E-9F9F-5577-BE52BAC124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24B3AA-D95D-ED55-63AE-53353875B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AECE3D-30D1-E60B-76E6-4AF376D2C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03EA4-976D-ED62-5F6D-441743C99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F7E08-1AF4-5746-9A1B-3F4A9A8E5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395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87456060-75E1-C02E-FB3D-CE22FB91F69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616195-C1C2-71D4-6AF6-EE81F7547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557" y="2014152"/>
            <a:ext cx="9726827" cy="875142"/>
          </a:xfrm>
        </p:spPr>
        <p:txBody>
          <a:bodyPr>
            <a:normAutofit/>
          </a:bodyPr>
          <a:lstStyle>
            <a:lvl1pPr>
              <a:defRPr sz="3500" baseline="0">
                <a:solidFill>
                  <a:srgbClr val="FF8261"/>
                </a:solidFill>
                <a:latin typeface="Roboto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2ECC5-6B56-64DC-A106-7A366318E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557" y="3057056"/>
            <a:ext cx="9726827" cy="2872771"/>
          </a:xfrm>
        </p:spPr>
        <p:txBody>
          <a:bodyPr>
            <a:normAutofit/>
          </a:bodyPr>
          <a:lstStyle>
            <a:lvl1pPr>
              <a:defRPr sz="1500" baseline="0">
                <a:solidFill>
                  <a:schemeClr val="bg1"/>
                </a:solidFill>
                <a:latin typeface="Roboto Cn" pitchFamily="2" charset="0"/>
              </a:defRPr>
            </a:lvl1pPr>
            <a:lvl2pPr>
              <a:defRPr sz="1500" baseline="0">
                <a:solidFill>
                  <a:schemeClr val="bg1"/>
                </a:solidFill>
                <a:latin typeface="Roboto Cn" pitchFamily="2" charset="0"/>
              </a:defRPr>
            </a:lvl2pPr>
            <a:lvl3pPr>
              <a:defRPr sz="1500" baseline="0">
                <a:solidFill>
                  <a:schemeClr val="bg1"/>
                </a:solidFill>
                <a:latin typeface="Roboto Cn" pitchFamily="2" charset="0"/>
              </a:defRPr>
            </a:lvl3pPr>
            <a:lvl4pPr>
              <a:defRPr sz="1500" baseline="0">
                <a:solidFill>
                  <a:schemeClr val="bg1"/>
                </a:solidFill>
                <a:latin typeface="Roboto Cn" pitchFamily="2" charset="0"/>
              </a:defRPr>
            </a:lvl4pPr>
            <a:lvl5pPr>
              <a:defRPr sz="1500" baseline="0">
                <a:solidFill>
                  <a:schemeClr val="bg1"/>
                </a:solidFill>
                <a:latin typeface="Roboto Cn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213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9FEA377E-3711-6534-9831-F1BC137FD5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22178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64B531B-44CC-4732-BA44-4AD8070ACB1F}"/>
              </a:ext>
            </a:extLst>
          </p:cNvPr>
          <p:cNvSpPr txBox="1"/>
          <p:nvPr userDrawn="1"/>
        </p:nvSpPr>
        <p:spPr>
          <a:xfrm>
            <a:off x="2661208" y="429783"/>
            <a:ext cx="5977967" cy="875142"/>
          </a:xfrm>
          <a:prstGeom prst="rect">
            <a:avLst/>
          </a:prstGeom>
          <a:solidFill>
            <a:srgbClr val="FF826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16195-C1C2-71D4-6AF6-EE81F7547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557" y="2014152"/>
            <a:ext cx="9726827" cy="875142"/>
          </a:xfrm>
        </p:spPr>
        <p:txBody>
          <a:bodyPr>
            <a:normAutofit/>
          </a:bodyPr>
          <a:lstStyle>
            <a:lvl1pPr>
              <a:defRPr sz="3500" baseline="0">
                <a:solidFill>
                  <a:srgbClr val="FF8261"/>
                </a:solidFill>
                <a:latin typeface="Roboto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2ECC5-6B56-64DC-A106-7A366318E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557" y="3057056"/>
            <a:ext cx="9726827" cy="2872771"/>
          </a:xfrm>
        </p:spPr>
        <p:txBody>
          <a:bodyPr>
            <a:normAutofit/>
          </a:bodyPr>
          <a:lstStyle>
            <a:lvl1pPr>
              <a:defRPr sz="1500" baseline="0">
                <a:solidFill>
                  <a:schemeClr val="bg1"/>
                </a:solidFill>
                <a:latin typeface="Roboto Cn" pitchFamily="2" charset="0"/>
              </a:defRPr>
            </a:lvl1pPr>
            <a:lvl2pPr>
              <a:defRPr sz="1500" baseline="0">
                <a:solidFill>
                  <a:schemeClr val="bg1"/>
                </a:solidFill>
                <a:latin typeface="Roboto Cn" pitchFamily="2" charset="0"/>
              </a:defRPr>
            </a:lvl2pPr>
            <a:lvl3pPr>
              <a:defRPr sz="1500" baseline="0">
                <a:solidFill>
                  <a:schemeClr val="bg1"/>
                </a:solidFill>
                <a:latin typeface="Roboto Cn" pitchFamily="2" charset="0"/>
              </a:defRPr>
            </a:lvl3pPr>
            <a:lvl4pPr>
              <a:defRPr sz="1500" baseline="0">
                <a:solidFill>
                  <a:schemeClr val="bg1"/>
                </a:solidFill>
                <a:latin typeface="Roboto Cn" pitchFamily="2" charset="0"/>
              </a:defRPr>
            </a:lvl4pPr>
            <a:lvl5pPr>
              <a:defRPr sz="1500" baseline="0">
                <a:solidFill>
                  <a:schemeClr val="bg1"/>
                </a:solidFill>
                <a:latin typeface="Roboto Cn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06FDDC4-BA99-4C1E-A62F-15A98A76E98C}"/>
              </a:ext>
            </a:extLst>
          </p:cNvPr>
          <p:cNvGrpSpPr/>
          <p:nvPr userDrawn="1"/>
        </p:nvGrpSpPr>
        <p:grpSpPr>
          <a:xfrm>
            <a:off x="2661208" y="429783"/>
            <a:ext cx="1005917" cy="906483"/>
            <a:chOff x="2451658" y="429782"/>
            <a:chExt cx="1005917" cy="906483"/>
          </a:xfrm>
        </p:grpSpPr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1F49C3CA-0A8E-4F76-BDDE-FD3B7C360A0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451658" y="429785"/>
              <a:ext cx="796367" cy="906480"/>
            </a:xfrm>
            <a:prstGeom prst="line">
              <a:avLst/>
            </a:prstGeom>
            <a:ln w="28575" cmpd="sng">
              <a:solidFill>
                <a:srgbClr val="1D3C5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37700D8D-FCCC-4669-AB46-166E903646E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661208" y="429782"/>
              <a:ext cx="796367" cy="875145"/>
            </a:xfrm>
            <a:prstGeom prst="line">
              <a:avLst/>
            </a:prstGeom>
            <a:ln w="28575" cmpd="sng">
              <a:solidFill>
                <a:srgbClr val="1D3C5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3CAEDB9-52E4-40AF-8B9B-CE5B8D40D1ED}"/>
              </a:ext>
            </a:extLst>
          </p:cNvPr>
          <p:cNvGrpSpPr/>
          <p:nvPr userDrawn="1"/>
        </p:nvGrpSpPr>
        <p:grpSpPr>
          <a:xfrm>
            <a:off x="7633258" y="430359"/>
            <a:ext cx="1005917" cy="875145"/>
            <a:chOff x="2451658" y="429782"/>
            <a:chExt cx="1005917" cy="875145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D76BFC2A-3F56-4299-A2D3-FDA2E962234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451658" y="429785"/>
              <a:ext cx="796367" cy="874563"/>
            </a:xfrm>
            <a:prstGeom prst="line">
              <a:avLst/>
            </a:prstGeom>
            <a:ln w="28575" cmpd="sng">
              <a:solidFill>
                <a:srgbClr val="1D3C5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544A55EE-2CCD-41B6-BDE2-844F5B7702C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661208" y="429782"/>
              <a:ext cx="796367" cy="875145"/>
            </a:xfrm>
            <a:prstGeom prst="line">
              <a:avLst/>
            </a:prstGeom>
            <a:ln w="28575" cmpd="sng">
              <a:solidFill>
                <a:srgbClr val="1D3C5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4127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E74BAE7-10E7-5CB8-BAA2-3E7A30FB20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EFC133-3EA9-653C-7048-BE42DE7A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14152"/>
            <a:ext cx="10515600" cy="875142"/>
          </a:xfrm>
        </p:spPr>
        <p:txBody>
          <a:bodyPr>
            <a:normAutofit/>
          </a:bodyPr>
          <a:lstStyle>
            <a:lvl1pPr>
              <a:defRPr sz="3500" baseline="0">
                <a:solidFill>
                  <a:srgbClr val="FF8261"/>
                </a:solidFill>
                <a:latin typeface="Roboto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BE7A7-C61A-1399-EDE1-1B3A42422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057055"/>
            <a:ext cx="5181600" cy="2872772"/>
          </a:xfrm>
        </p:spPr>
        <p:txBody>
          <a:bodyPr>
            <a:normAutofit/>
          </a:bodyPr>
          <a:lstStyle>
            <a:lvl1pPr>
              <a:defRPr sz="1500" baseline="0">
                <a:solidFill>
                  <a:schemeClr val="bg1"/>
                </a:solidFill>
                <a:latin typeface="Roboto Cn" pitchFamily="2" charset="0"/>
              </a:defRPr>
            </a:lvl1pPr>
            <a:lvl2pPr>
              <a:defRPr sz="1500" baseline="0">
                <a:solidFill>
                  <a:schemeClr val="bg1"/>
                </a:solidFill>
                <a:latin typeface="Roboto Cn" pitchFamily="2" charset="0"/>
              </a:defRPr>
            </a:lvl2pPr>
            <a:lvl3pPr>
              <a:defRPr sz="1500" baseline="0">
                <a:solidFill>
                  <a:schemeClr val="bg1"/>
                </a:solidFill>
                <a:latin typeface="Roboto Cn" pitchFamily="2" charset="0"/>
              </a:defRPr>
            </a:lvl3pPr>
            <a:lvl4pPr>
              <a:defRPr sz="1500" baseline="0">
                <a:solidFill>
                  <a:schemeClr val="bg1"/>
                </a:solidFill>
                <a:latin typeface="Roboto Cn" pitchFamily="2" charset="0"/>
              </a:defRPr>
            </a:lvl4pPr>
            <a:lvl5pPr>
              <a:defRPr sz="1500" baseline="0">
                <a:solidFill>
                  <a:schemeClr val="bg1"/>
                </a:solidFill>
                <a:latin typeface="Roboto Cn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7BE2A-81BA-95B0-B199-A85D8A8C3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057055"/>
            <a:ext cx="5181600" cy="2872772"/>
          </a:xfrm>
        </p:spPr>
        <p:txBody>
          <a:bodyPr>
            <a:normAutofit/>
          </a:bodyPr>
          <a:lstStyle>
            <a:lvl1pPr>
              <a:defRPr sz="1500" baseline="0">
                <a:solidFill>
                  <a:schemeClr val="bg1"/>
                </a:solidFill>
                <a:latin typeface="Roboto Cn" pitchFamily="2" charset="0"/>
              </a:defRPr>
            </a:lvl1pPr>
            <a:lvl2pPr>
              <a:defRPr sz="1500" baseline="0">
                <a:solidFill>
                  <a:schemeClr val="bg1"/>
                </a:solidFill>
                <a:latin typeface="Roboto Cn" pitchFamily="2" charset="0"/>
              </a:defRPr>
            </a:lvl2pPr>
            <a:lvl3pPr>
              <a:defRPr sz="1500" baseline="0">
                <a:solidFill>
                  <a:schemeClr val="bg1"/>
                </a:solidFill>
                <a:latin typeface="Roboto Cn" pitchFamily="2" charset="0"/>
              </a:defRPr>
            </a:lvl3pPr>
            <a:lvl4pPr>
              <a:defRPr sz="1500" baseline="0">
                <a:solidFill>
                  <a:schemeClr val="bg1"/>
                </a:solidFill>
                <a:latin typeface="Roboto Cn" pitchFamily="2" charset="0"/>
              </a:defRPr>
            </a:lvl4pPr>
            <a:lvl5pPr>
              <a:defRPr sz="1500" baseline="0">
                <a:solidFill>
                  <a:schemeClr val="bg1"/>
                </a:solidFill>
                <a:latin typeface="Roboto Cn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3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B436514-F420-F854-A6BE-FAD8EAEFE7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EFC133-3EA9-653C-7048-BE42DE7A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14152"/>
            <a:ext cx="10515600" cy="875142"/>
          </a:xfrm>
        </p:spPr>
        <p:txBody>
          <a:bodyPr>
            <a:normAutofit/>
          </a:bodyPr>
          <a:lstStyle>
            <a:lvl1pPr>
              <a:defRPr sz="3500" baseline="0">
                <a:solidFill>
                  <a:srgbClr val="FF8261"/>
                </a:solidFill>
                <a:latin typeface="Roboto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BE7A7-C61A-1399-EDE1-1B3A42422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057055"/>
            <a:ext cx="3258065" cy="2872772"/>
          </a:xfrm>
        </p:spPr>
        <p:txBody>
          <a:bodyPr>
            <a:normAutofit/>
          </a:bodyPr>
          <a:lstStyle>
            <a:lvl1pPr>
              <a:defRPr sz="1500" baseline="0">
                <a:solidFill>
                  <a:schemeClr val="bg1"/>
                </a:solidFill>
                <a:latin typeface="Roboto Cn" pitchFamily="2" charset="0"/>
              </a:defRPr>
            </a:lvl1pPr>
            <a:lvl2pPr>
              <a:defRPr sz="1500" baseline="0">
                <a:solidFill>
                  <a:schemeClr val="bg1"/>
                </a:solidFill>
                <a:latin typeface="Roboto Cn" pitchFamily="2" charset="0"/>
              </a:defRPr>
            </a:lvl2pPr>
            <a:lvl3pPr>
              <a:defRPr sz="1500" baseline="0">
                <a:solidFill>
                  <a:schemeClr val="bg1"/>
                </a:solidFill>
                <a:latin typeface="Roboto Cn" pitchFamily="2" charset="0"/>
              </a:defRPr>
            </a:lvl3pPr>
            <a:lvl4pPr>
              <a:defRPr sz="1500" baseline="0">
                <a:solidFill>
                  <a:schemeClr val="bg1"/>
                </a:solidFill>
                <a:latin typeface="Roboto Cn" pitchFamily="2" charset="0"/>
              </a:defRPr>
            </a:lvl4pPr>
            <a:lvl5pPr>
              <a:defRPr sz="1500" baseline="0">
                <a:solidFill>
                  <a:schemeClr val="bg1"/>
                </a:solidFill>
                <a:latin typeface="Roboto Cn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7BE2A-81BA-95B0-B199-A85D8A8C3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66967" y="3057055"/>
            <a:ext cx="3258065" cy="2872772"/>
          </a:xfrm>
        </p:spPr>
        <p:txBody>
          <a:bodyPr>
            <a:normAutofit/>
          </a:bodyPr>
          <a:lstStyle>
            <a:lvl1pPr>
              <a:defRPr sz="1500" baseline="0">
                <a:solidFill>
                  <a:schemeClr val="bg1"/>
                </a:solidFill>
                <a:latin typeface="Roboto Cn" pitchFamily="2" charset="0"/>
              </a:defRPr>
            </a:lvl1pPr>
            <a:lvl2pPr>
              <a:defRPr sz="1500" baseline="0">
                <a:solidFill>
                  <a:schemeClr val="bg1"/>
                </a:solidFill>
                <a:latin typeface="Roboto Cn" pitchFamily="2" charset="0"/>
              </a:defRPr>
            </a:lvl2pPr>
            <a:lvl3pPr>
              <a:defRPr sz="1500" baseline="0">
                <a:solidFill>
                  <a:schemeClr val="bg1"/>
                </a:solidFill>
                <a:latin typeface="Roboto Cn" pitchFamily="2" charset="0"/>
              </a:defRPr>
            </a:lvl3pPr>
            <a:lvl4pPr>
              <a:defRPr sz="1500" baseline="0">
                <a:solidFill>
                  <a:schemeClr val="bg1"/>
                </a:solidFill>
                <a:latin typeface="Roboto Cn" pitchFamily="2" charset="0"/>
              </a:defRPr>
            </a:lvl4pPr>
            <a:lvl5pPr>
              <a:defRPr sz="1500" baseline="0">
                <a:solidFill>
                  <a:schemeClr val="bg1"/>
                </a:solidFill>
                <a:latin typeface="Roboto Cn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0780FF1C-2041-4AAD-EA21-04FB46C6AA89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095735" y="3057055"/>
            <a:ext cx="3258065" cy="2872772"/>
          </a:xfrm>
        </p:spPr>
        <p:txBody>
          <a:bodyPr>
            <a:normAutofit/>
          </a:bodyPr>
          <a:lstStyle>
            <a:lvl1pPr>
              <a:defRPr sz="1500" baseline="0">
                <a:solidFill>
                  <a:schemeClr val="bg1"/>
                </a:solidFill>
                <a:latin typeface="Roboto Cn" pitchFamily="2" charset="0"/>
              </a:defRPr>
            </a:lvl1pPr>
            <a:lvl2pPr>
              <a:defRPr sz="1500" baseline="0">
                <a:solidFill>
                  <a:schemeClr val="bg1"/>
                </a:solidFill>
                <a:latin typeface="Roboto Cn" pitchFamily="2" charset="0"/>
              </a:defRPr>
            </a:lvl2pPr>
            <a:lvl3pPr>
              <a:defRPr sz="1500" baseline="0">
                <a:solidFill>
                  <a:schemeClr val="bg1"/>
                </a:solidFill>
                <a:latin typeface="Roboto Cn" pitchFamily="2" charset="0"/>
              </a:defRPr>
            </a:lvl3pPr>
            <a:lvl4pPr>
              <a:defRPr sz="1500" baseline="0">
                <a:solidFill>
                  <a:schemeClr val="bg1"/>
                </a:solidFill>
                <a:latin typeface="Roboto Cn" pitchFamily="2" charset="0"/>
              </a:defRPr>
            </a:lvl4pPr>
            <a:lvl5pPr>
              <a:defRPr sz="1500" baseline="0">
                <a:solidFill>
                  <a:schemeClr val="bg1"/>
                </a:solidFill>
                <a:latin typeface="Roboto Cn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802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B3362C7-F5F3-D088-59AB-FC8BA3254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616195-C1C2-71D4-6AF6-EE81F7547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557" y="2014152"/>
            <a:ext cx="9726827" cy="875142"/>
          </a:xfrm>
        </p:spPr>
        <p:txBody>
          <a:bodyPr>
            <a:normAutofit/>
          </a:bodyPr>
          <a:lstStyle>
            <a:lvl1pPr>
              <a:defRPr sz="3500" baseline="0">
                <a:solidFill>
                  <a:srgbClr val="FF8261"/>
                </a:solidFill>
                <a:latin typeface="Roboto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2ECC5-6B56-64DC-A106-7A366318E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557" y="3057056"/>
            <a:ext cx="9726827" cy="2872771"/>
          </a:xfrm>
        </p:spPr>
        <p:txBody>
          <a:bodyPr>
            <a:normAutofit/>
          </a:bodyPr>
          <a:lstStyle>
            <a:lvl1pPr>
              <a:defRPr sz="1500" baseline="0">
                <a:solidFill>
                  <a:schemeClr val="bg1"/>
                </a:solidFill>
                <a:latin typeface="Roboto Cn" pitchFamily="2" charset="0"/>
              </a:defRPr>
            </a:lvl1pPr>
            <a:lvl2pPr>
              <a:defRPr sz="1500" baseline="0">
                <a:solidFill>
                  <a:schemeClr val="bg1"/>
                </a:solidFill>
                <a:latin typeface="Roboto Cn" pitchFamily="2" charset="0"/>
              </a:defRPr>
            </a:lvl2pPr>
            <a:lvl3pPr>
              <a:defRPr sz="1500" baseline="0">
                <a:solidFill>
                  <a:schemeClr val="bg1"/>
                </a:solidFill>
                <a:latin typeface="Roboto Cn" pitchFamily="2" charset="0"/>
              </a:defRPr>
            </a:lvl3pPr>
            <a:lvl4pPr>
              <a:defRPr sz="1500" baseline="0">
                <a:solidFill>
                  <a:schemeClr val="bg1"/>
                </a:solidFill>
                <a:latin typeface="Roboto Cn" pitchFamily="2" charset="0"/>
              </a:defRPr>
            </a:lvl4pPr>
            <a:lvl5pPr>
              <a:defRPr sz="1500" baseline="0">
                <a:solidFill>
                  <a:schemeClr val="bg1"/>
                </a:solidFill>
                <a:latin typeface="Roboto Cn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8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CA1B1D12-4DC3-52D0-866D-D03D5AC7DE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379C6C-1800-3996-A5DB-EED37E786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3482"/>
            <a:ext cx="5537886" cy="3267761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Roboto Bk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376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49B3A7-1E57-77DE-BEF1-5CEE5D984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C3CEB1-FD4D-37AC-08F2-EED474668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8658B-7CC5-777D-3C9B-F95840E3D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F7E08-1AF4-5746-9A1B-3F4A9A8E5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19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0EBB6-D81B-B86D-5362-175A50093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B3AC0-1249-5CBD-CA73-701C3A05A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FF370-D4F9-9D61-BD16-EEF4D51785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0EB195-B131-B88F-98F4-ED7C4D236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48FF8A-5829-0D38-090D-E491AD0A5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2AA14E-45AC-C1A7-7B6D-625017BDA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F7E08-1AF4-5746-9A1B-3F4A9A8E5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67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2372B4-B160-CB7F-8650-7E7190B1D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E3181-AAD6-D326-A472-44DD5FECC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58DF1-D9A7-80D8-AE67-92AAF3FD9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9FEC8B-1E08-2D70-0082-D64BB415B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1E610-38A0-75E0-3075-4C35186B87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F7E08-1AF4-5746-9A1B-3F4A9A8E5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07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52" r:id="rId4"/>
    <p:sldLayoutId id="2147483660" r:id="rId5"/>
    <p:sldLayoutId id="2147483661" r:id="rId6"/>
    <p:sldLayoutId id="2147483654" r:id="rId7"/>
    <p:sldLayoutId id="2147483655" r:id="rId8"/>
    <p:sldLayoutId id="2147483656" r:id="rId9"/>
    <p:sldLayoutId id="2147483657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29.png"/><Relationship Id="rId3" Type="http://schemas.openxmlformats.org/officeDocument/2006/relationships/image" Target="../media/image30.png"/><Relationship Id="rId7" Type="http://schemas.openxmlformats.org/officeDocument/2006/relationships/image" Target="../media/image25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11" Type="http://schemas.openxmlformats.org/officeDocument/2006/relationships/image" Target="../media/image27.png"/><Relationship Id="rId5" Type="http://schemas.openxmlformats.org/officeDocument/2006/relationships/image" Target="../media/image24.png"/><Relationship Id="rId10" Type="http://schemas.microsoft.com/office/2007/relationships/hdphoto" Target="../media/hdphoto4.wdp"/><Relationship Id="rId4" Type="http://schemas.openxmlformats.org/officeDocument/2006/relationships/image" Target="../media/image31.emf"/><Relationship Id="rId9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image" Target="../media/image31.emf"/><Relationship Id="rId7" Type="http://schemas.openxmlformats.org/officeDocument/2006/relationships/image" Target="../media/image4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2.emf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13" Type="http://schemas.openxmlformats.org/officeDocument/2006/relationships/image" Target="../media/image49.png"/><Relationship Id="rId3" Type="http://schemas.openxmlformats.org/officeDocument/2006/relationships/image" Target="../media/image31.emf"/><Relationship Id="rId7" Type="http://schemas.openxmlformats.org/officeDocument/2006/relationships/image" Target="../media/image43.emf"/><Relationship Id="rId12" Type="http://schemas.openxmlformats.org/officeDocument/2006/relationships/image" Target="../media/image4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0.emf"/><Relationship Id="rId11" Type="http://schemas.openxmlformats.org/officeDocument/2006/relationships/image" Target="../media/image47.emf"/><Relationship Id="rId5" Type="http://schemas.openxmlformats.org/officeDocument/2006/relationships/image" Target="../media/image46.png"/><Relationship Id="rId10" Type="http://schemas.openxmlformats.org/officeDocument/2006/relationships/image" Target="../media/image46.emf"/><Relationship Id="rId4" Type="http://schemas.openxmlformats.org/officeDocument/2006/relationships/image" Target="../media/image45.png"/><Relationship Id="rId9" Type="http://schemas.openxmlformats.org/officeDocument/2006/relationships/image" Target="../media/image4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7" Type="http://schemas.openxmlformats.org/officeDocument/2006/relationships/image" Target="../media/image55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4.emf"/><Relationship Id="rId5" Type="http://schemas.openxmlformats.org/officeDocument/2006/relationships/image" Target="../media/image40.emf"/><Relationship Id="rId4" Type="http://schemas.openxmlformats.org/officeDocument/2006/relationships/image" Target="../media/image3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7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8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60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59.png"/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1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3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3.png"/><Relationship Id="rId7" Type="http://schemas.microsoft.com/office/2007/relationships/hdphoto" Target="../media/hdphoto3.wdp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11" Type="http://schemas.openxmlformats.org/officeDocument/2006/relationships/image" Target="../media/image28.png"/><Relationship Id="rId5" Type="http://schemas.microsoft.com/office/2007/relationships/hdphoto" Target="../media/hdphoto2.wdp"/><Relationship Id="rId10" Type="http://schemas.openxmlformats.org/officeDocument/2006/relationships/image" Target="../media/image27.png"/><Relationship Id="rId4" Type="http://schemas.openxmlformats.org/officeDocument/2006/relationships/image" Target="../media/image24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413C3FD-FFEA-4035-AB13-18E76A693159}"/>
              </a:ext>
            </a:extLst>
          </p:cNvPr>
          <p:cNvSpPr txBox="1">
            <a:spLocks/>
          </p:cNvSpPr>
          <p:nvPr/>
        </p:nvSpPr>
        <p:spPr>
          <a:xfrm>
            <a:off x="728870" y="2150076"/>
            <a:ext cx="10604415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bg1"/>
                </a:solidFill>
                <a:latin typeface="Roboto Bk" pitchFamily="2" charset="0"/>
                <a:ea typeface="+mj-ea"/>
                <a:cs typeface="+mj-cs"/>
              </a:defRPr>
            </a:lvl1pPr>
          </a:lstStyle>
          <a:p>
            <a:r>
              <a:rPr lang="en-US" altLang="zh-CN" dirty="0" err="1"/>
              <a:t>DeepBasis</a:t>
            </a:r>
            <a:r>
              <a:rPr lang="en-US" altLang="zh-CN" dirty="0"/>
              <a:t>: Hand-Held </a:t>
            </a:r>
          </a:p>
          <a:p>
            <a:r>
              <a:rPr lang="en-US" altLang="zh-CN" dirty="0"/>
              <a:t>Single-Image SVBRDF Capture </a:t>
            </a:r>
          </a:p>
          <a:p>
            <a:r>
              <a:rPr lang="en-US" altLang="zh-CN" dirty="0"/>
              <a:t>via Two-Level Basis Material Model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F8D642E-A1B4-413A-ADA4-089B175F0C2B}"/>
              </a:ext>
            </a:extLst>
          </p:cNvPr>
          <p:cNvSpPr txBox="1">
            <a:spLocks/>
          </p:cNvSpPr>
          <p:nvPr/>
        </p:nvSpPr>
        <p:spPr>
          <a:xfrm>
            <a:off x="728870" y="4436076"/>
            <a:ext cx="11385033" cy="2286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1" i="0" kern="1200" baseline="0">
                <a:solidFill>
                  <a:schemeClr val="bg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r>
              <a:rPr lang="en-US" altLang="zh-CN" sz="3200" dirty="0">
                <a:solidFill>
                  <a:srgbClr val="FFB661"/>
                </a:solidFill>
              </a:rPr>
              <a:t>Li Wang</a:t>
            </a:r>
            <a:r>
              <a:rPr lang="en-US" altLang="zh-CN" sz="3200" dirty="0"/>
              <a:t>, </a:t>
            </a:r>
            <a:r>
              <a:rPr lang="en-US" altLang="zh-CN" sz="3200" dirty="0" err="1">
                <a:solidFill>
                  <a:srgbClr val="FF8261"/>
                </a:solidFill>
              </a:rPr>
              <a:t>Lianghao</a:t>
            </a:r>
            <a:r>
              <a:rPr lang="en-US" altLang="zh-CN" sz="3200" dirty="0">
                <a:solidFill>
                  <a:srgbClr val="FF8261"/>
                </a:solidFill>
              </a:rPr>
              <a:t> Zhang, </a:t>
            </a:r>
            <a:r>
              <a:rPr lang="en-US" altLang="zh-CN" sz="3200" dirty="0" err="1">
                <a:solidFill>
                  <a:srgbClr val="FF8261"/>
                </a:solidFill>
              </a:rPr>
              <a:t>Fangzhou</a:t>
            </a:r>
            <a:r>
              <a:rPr lang="en-US" altLang="zh-CN" sz="3200" dirty="0">
                <a:solidFill>
                  <a:srgbClr val="FF8261"/>
                </a:solidFill>
              </a:rPr>
              <a:t> Gao, </a:t>
            </a:r>
            <a:r>
              <a:rPr lang="en-US" altLang="zh-CN" sz="3200" dirty="0" err="1">
                <a:solidFill>
                  <a:srgbClr val="FF8261"/>
                </a:solidFill>
              </a:rPr>
              <a:t>Jiawan</a:t>
            </a:r>
            <a:r>
              <a:rPr lang="en-US" altLang="zh-CN" sz="3200" dirty="0">
                <a:solidFill>
                  <a:srgbClr val="FF8261"/>
                </a:solidFill>
              </a:rPr>
              <a:t> Zhang.</a:t>
            </a:r>
          </a:p>
          <a:p>
            <a:endParaRPr lang="en-US" sz="3200" dirty="0"/>
          </a:p>
          <a:p>
            <a:r>
              <a:rPr lang="en-US" sz="3200" dirty="0">
                <a:solidFill>
                  <a:srgbClr val="FFB661"/>
                </a:solidFill>
              </a:rPr>
              <a:t>Tianjin University</a:t>
            </a:r>
          </a:p>
        </p:txBody>
      </p:sp>
      <p:pic>
        <p:nvPicPr>
          <p:cNvPr id="7" name="Picture 2" descr="http://cic.tju.edu.cn/img/logo.png">
            <a:extLst>
              <a:ext uri="{FF2B5EF4-FFF2-40B4-BE49-F238E27FC236}">
                <a16:creationId xmlns:a16="http://schemas.microsoft.com/office/drawing/2014/main" id="{238D594C-C315-4B18-B00E-EDDDB3C2D3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9" t="-5955" r="74517" b="5955"/>
          <a:stretch>
            <a:fillRect/>
          </a:stretch>
        </p:blipFill>
        <p:spPr bwMode="auto">
          <a:xfrm>
            <a:off x="4663164" y="4959951"/>
            <a:ext cx="2735826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73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METHOD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B88576-CAEF-4215-BFD8-FA9966B66424}"/>
              </a:ext>
            </a:extLst>
          </p:cNvPr>
          <p:cNvSpPr txBox="1">
            <a:spLocks/>
          </p:cNvSpPr>
          <p:nvPr/>
        </p:nvSpPr>
        <p:spPr>
          <a:xfrm>
            <a:off x="317157" y="1558438"/>
            <a:ext cx="9293568" cy="1296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600" dirty="0"/>
              <a:t>How to introduce basis material model into Deep Learning ? </a:t>
            </a:r>
          </a:p>
          <a:p>
            <a:pPr marL="0" indent="0">
              <a:buNone/>
            </a:pPr>
            <a:r>
              <a:rPr lang="en-US" altLang="zh-CN" sz="2600" dirty="0"/>
              <a:t>-- </a:t>
            </a:r>
            <a:r>
              <a:rPr lang="en-US" altLang="zh-CN" sz="2600" dirty="0">
                <a:solidFill>
                  <a:srgbClr val="FF8261"/>
                </a:solidFill>
              </a:rPr>
              <a:t>Straightforward Idea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7C92324-B01E-1069-F84A-DF816614B9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18070" y="3063576"/>
            <a:ext cx="1745111" cy="1736598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8EF2D636-59FD-0A59-7364-FA8E4F82A19E}"/>
              </a:ext>
            </a:extLst>
          </p:cNvPr>
          <p:cNvGrpSpPr/>
          <p:nvPr/>
        </p:nvGrpSpPr>
        <p:grpSpPr>
          <a:xfrm>
            <a:off x="6888738" y="2448908"/>
            <a:ext cx="310209" cy="3252740"/>
            <a:chOff x="5833552" y="2448908"/>
            <a:chExt cx="310209" cy="3252740"/>
          </a:xfrm>
        </p:grpSpPr>
        <p:sp>
          <p:nvSpPr>
            <p:cNvPr id="10" name="流程图: 汇总连接 9">
              <a:extLst>
                <a:ext uri="{FF2B5EF4-FFF2-40B4-BE49-F238E27FC236}">
                  <a16:creationId xmlns:a16="http://schemas.microsoft.com/office/drawing/2014/main" id="{6FA154FE-2A5D-2ABA-20D8-37569985214B}"/>
                </a:ext>
              </a:extLst>
            </p:cNvPr>
            <p:cNvSpPr/>
            <p:nvPr/>
          </p:nvSpPr>
          <p:spPr>
            <a:xfrm>
              <a:off x="5860537" y="2448908"/>
              <a:ext cx="283224" cy="286803"/>
            </a:xfrm>
            <a:prstGeom prst="flowChartSummingJunction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流程图: 汇总连接 10">
              <a:extLst>
                <a:ext uri="{FF2B5EF4-FFF2-40B4-BE49-F238E27FC236}">
                  <a16:creationId xmlns:a16="http://schemas.microsoft.com/office/drawing/2014/main" id="{D5C383DA-013B-E5A1-5194-A41847894B9A}"/>
                </a:ext>
              </a:extLst>
            </p:cNvPr>
            <p:cNvSpPr/>
            <p:nvPr/>
          </p:nvSpPr>
          <p:spPr>
            <a:xfrm>
              <a:off x="5860536" y="3931876"/>
              <a:ext cx="283224" cy="286803"/>
            </a:xfrm>
            <a:prstGeom prst="flowChartSummingJunction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流程图: 汇总连接 11">
              <a:extLst>
                <a:ext uri="{FF2B5EF4-FFF2-40B4-BE49-F238E27FC236}">
                  <a16:creationId xmlns:a16="http://schemas.microsoft.com/office/drawing/2014/main" id="{7765CBE2-91CA-9DC6-8B47-6F3289FDD513}"/>
                </a:ext>
              </a:extLst>
            </p:cNvPr>
            <p:cNvSpPr/>
            <p:nvPr/>
          </p:nvSpPr>
          <p:spPr>
            <a:xfrm>
              <a:off x="5833552" y="5414845"/>
              <a:ext cx="283224" cy="286803"/>
            </a:xfrm>
            <a:prstGeom prst="flowChartSummingJunction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42106D26-1CA6-4F28-98A1-0CD11E5748BA}"/>
              </a:ext>
            </a:extLst>
          </p:cNvPr>
          <p:cNvGrpSpPr/>
          <p:nvPr/>
        </p:nvGrpSpPr>
        <p:grpSpPr>
          <a:xfrm>
            <a:off x="2376491" y="3253708"/>
            <a:ext cx="2701586" cy="1785048"/>
            <a:chOff x="2376491" y="3253708"/>
            <a:chExt cx="2701586" cy="1785048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8B85B575-7F84-1875-B392-3C704F2BF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6491" y="3253708"/>
              <a:ext cx="2701586" cy="1262621"/>
            </a:xfrm>
            <a:prstGeom prst="rect">
              <a:avLst/>
            </a:prstGeom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</p:pic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067BF2F-4926-76E9-7A4C-22569D413D2A}"/>
                </a:ext>
              </a:extLst>
            </p:cNvPr>
            <p:cNvSpPr txBox="1"/>
            <p:nvPr/>
          </p:nvSpPr>
          <p:spPr>
            <a:xfrm>
              <a:off x="2839938" y="4330870"/>
              <a:ext cx="16933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Network</a:t>
              </a:r>
            </a:p>
            <a:p>
              <a:pPr algn="ctr"/>
              <a:r>
                <a:rPr lang="en-US" altLang="zh-CN" sz="2000" b="1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Prediction</a:t>
              </a:r>
              <a:endParaRPr lang="zh-CN" altLang="en-US" sz="20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17A8E55-75AA-BA42-EFBC-61D153522A29}"/>
              </a:ext>
            </a:extLst>
          </p:cNvPr>
          <p:cNvSpPr txBox="1">
            <a:spLocks/>
          </p:cNvSpPr>
          <p:nvPr/>
        </p:nvSpPr>
        <p:spPr>
          <a:xfrm>
            <a:off x="8855075" y="2351787"/>
            <a:ext cx="3464918" cy="332392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dirty="0"/>
              <a:t>Basis Material:</a:t>
            </a:r>
          </a:p>
          <a:p>
            <a:r>
              <a:rPr lang="en-US" altLang="zh-CN" sz="2600" dirty="0"/>
              <a:t>Rely on the </a:t>
            </a:r>
            <a:r>
              <a:rPr lang="en-US" altLang="zh-CN" sz="2600" dirty="0">
                <a:solidFill>
                  <a:srgbClr val="FFB661"/>
                </a:solidFill>
              </a:rPr>
              <a:t>variable basis number </a:t>
            </a:r>
            <a:r>
              <a:rPr lang="en-US" altLang="zh-CN" sz="2600" dirty="0"/>
              <a:t>to adapt to </a:t>
            </a:r>
            <a:r>
              <a:rPr lang="en-US" altLang="zh-CN" sz="2600" dirty="0">
                <a:solidFill>
                  <a:srgbClr val="FFB661"/>
                </a:solidFill>
              </a:rPr>
              <a:t>diverse</a:t>
            </a:r>
            <a:r>
              <a:rPr lang="en-US" altLang="zh-CN" sz="2600" dirty="0"/>
              <a:t> material</a:t>
            </a:r>
          </a:p>
          <a:p>
            <a:pPr marL="0" indent="0">
              <a:buNone/>
            </a:pPr>
            <a:r>
              <a:rPr lang="en-US" sz="2600" dirty="0" err="1"/>
              <a:t>DeepLearning</a:t>
            </a:r>
            <a:r>
              <a:rPr lang="en-US" sz="2600" dirty="0"/>
              <a:t>:</a:t>
            </a:r>
          </a:p>
          <a:p>
            <a:r>
              <a:rPr lang="en-US" sz="2600" dirty="0">
                <a:solidFill>
                  <a:srgbClr val="FFB661"/>
                </a:solidFill>
              </a:rPr>
              <a:t>Fixed form </a:t>
            </a:r>
            <a:r>
              <a:rPr lang="en-US" sz="2600" dirty="0"/>
              <a:t>to learn data distribution</a:t>
            </a:r>
            <a:endParaRPr 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03F6349B-0010-4425-BDCB-6D7640417FDD}"/>
              </a:ext>
            </a:extLst>
          </p:cNvPr>
          <p:cNvGrpSpPr/>
          <p:nvPr/>
        </p:nvGrpSpPr>
        <p:grpSpPr>
          <a:xfrm>
            <a:off x="5006989" y="1854109"/>
            <a:ext cx="1914441" cy="4761249"/>
            <a:chOff x="5006989" y="1854109"/>
            <a:chExt cx="1914441" cy="4761249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E7D8CF25-DC32-4085-BC51-90838F6C7A66}"/>
                </a:ext>
              </a:extLst>
            </p:cNvPr>
            <p:cNvGrpSpPr/>
            <p:nvPr/>
          </p:nvGrpSpPr>
          <p:grpSpPr>
            <a:xfrm>
              <a:off x="5226009" y="1854109"/>
              <a:ext cx="1476403" cy="4442337"/>
              <a:chOff x="5226009" y="1854109"/>
              <a:chExt cx="1476403" cy="4442337"/>
            </a:xfrm>
          </p:grpSpPr>
          <p:pic>
            <p:nvPicPr>
              <p:cNvPr id="41" name="图片 40">
                <a:extLst>
                  <a:ext uri="{FF2B5EF4-FFF2-40B4-BE49-F238E27FC236}">
                    <a16:creationId xmlns:a16="http://schemas.microsoft.com/office/drawing/2014/main" id="{410FF891-4551-4EED-B5A4-02905FD100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3906" b="96875" l="2344" r="95313">
                            <a14:foregroundMark x1="2734" y1="51563" x2="2734" y2="51563"/>
                            <a14:foregroundMark x1="50781" y1="96875" x2="50781" y2="96875"/>
                            <a14:foregroundMark x1="95313" y1="52344" x2="95313" y2="52344"/>
                            <a14:foregroundMark x1="51172" y1="3906" x2="51172" y2="3906"/>
                            <a14:backgroundMark x1="781" y1="46484" x2="781" y2="46484"/>
                            <a14:backgroundMark x1="391" y1="49219" x2="391" y2="49219"/>
                          </a14:backgroundRemoval>
                        </a14:imgEffect>
                      </a14:imgLayer>
                    </a14:imgProps>
                  </a:ext>
                </a:extLst>
              </a:blip>
              <a:srcRect/>
              <a:stretch/>
            </p:blipFill>
            <p:spPr>
              <a:xfrm>
                <a:off x="5226009" y="1854109"/>
                <a:ext cx="1476402" cy="1476402"/>
              </a:xfrm>
              <a:prstGeom prst="rect">
                <a:avLst/>
              </a:prstGeom>
            </p:spPr>
          </p:pic>
          <p:pic>
            <p:nvPicPr>
              <p:cNvPr id="42" name="图片 41">
                <a:extLst>
                  <a:ext uri="{FF2B5EF4-FFF2-40B4-BE49-F238E27FC236}">
                    <a16:creationId xmlns:a16="http://schemas.microsoft.com/office/drawing/2014/main" id="{CB4AEC0B-A535-4CFE-BE2F-F5730510A6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2344" b="95703" l="4688" r="97266">
                            <a14:foregroundMark x1="51953" y1="2734" x2="51953" y2="2734"/>
                            <a14:foregroundMark x1="5078" y1="46875" x2="25781" y2="70313"/>
                            <a14:foregroundMark x1="33984" y1="85938" x2="67969" y2="88672"/>
                            <a14:foregroundMark x1="67969" y1="88672" x2="93359" y2="48438"/>
                            <a14:foregroundMark x1="93359" y1="48438" x2="69922" y2="14844"/>
                            <a14:foregroundMark x1="69922" y1="14844" x2="27734" y2="16797"/>
                            <a14:foregroundMark x1="27734" y1="16797" x2="14844" y2="60156"/>
                            <a14:foregroundMark x1="14844" y1="60156" x2="32031" y2="85547"/>
                            <a14:foregroundMark x1="97656" y1="50391" x2="97656" y2="50391"/>
                            <a14:foregroundMark x1="50391" y1="95703" x2="50391" y2="95703"/>
                          </a14:backgroundRemoval>
                        </a14:imgEffect>
                      </a14:imgLayer>
                    </a14:imgProps>
                  </a:ext>
                </a:extLst>
              </a:blip>
              <a:srcRect/>
              <a:stretch/>
            </p:blipFill>
            <p:spPr>
              <a:xfrm>
                <a:off x="5226010" y="3332557"/>
                <a:ext cx="1476402" cy="1476402"/>
              </a:xfrm>
              <a:prstGeom prst="rect">
                <a:avLst/>
              </a:prstGeom>
            </p:spPr>
          </p:pic>
          <p:pic>
            <p:nvPicPr>
              <p:cNvPr id="43" name="图片 42">
                <a:extLst>
                  <a:ext uri="{FF2B5EF4-FFF2-40B4-BE49-F238E27FC236}">
                    <a16:creationId xmlns:a16="http://schemas.microsoft.com/office/drawing/2014/main" id="{F8F47AC2-97FA-4BF0-B118-FBD6625A82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3125" b="96875" l="1563" r="97266">
                            <a14:foregroundMark x1="4688" y1="49219" x2="4688" y2="49219"/>
                            <a14:foregroundMark x1="1953" y1="48828" x2="1953" y2="48828"/>
                            <a14:foregroundMark x1="50781" y1="3125" x2="50781" y2="3125"/>
                            <a14:foregroundMark x1="97266" y1="50781" x2="97266" y2="50781"/>
                            <a14:foregroundMark x1="50781" y1="96875" x2="50781" y2="96875"/>
                            <a14:foregroundMark x1="2344" y1="48828" x2="2344" y2="48828"/>
                            <a14:foregroundMark x1="2734" y1="48828" x2="2734" y2="48828"/>
                            <a14:foregroundMark x1="3125" y1="48828" x2="3125" y2="48828"/>
                            <a14:foregroundMark x1="2734" y1="48438" x2="2734" y2="48438"/>
                            <a14:foregroundMark x1="2344" y1="48438" x2="2344" y2="48438"/>
                            <a14:foregroundMark x1="1563" y1="48047" x2="1563" y2="48047"/>
                            <a14:foregroundMark x1="1563" y1="48828" x2="1563" y2="48828"/>
                            <a14:backgroundMark x1="391" y1="48438" x2="391" y2="48438"/>
                          </a14:backgroundRemoval>
                        </a14:imgEffect>
                      </a14:imgLayer>
                    </a14:imgProps>
                  </a:ext>
                </a:extLst>
              </a:blip>
              <a:srcRect/>
              <a:stretch/>
            </p:blipFill>
            <p:spPr>
              <a:xfrm>
                <a:off x="5226009" y="4820044"/>
                <a:ext cx="1476402" cy="1476402"/>
              </a:xfrm>
              <a:prstGeom prst="rect">
                <a:avLst/>
              </a:prstGeom>
            </p:spPr>
          </p:pic>
        </p:grp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81BE0DF0-3A8E-4A36-88D0-35FDA77DD3E7}"/>
                </a:ext>
              </a:extLst>
            </p:cNvPr>
            <p:cNvSpPr txBox="1"/>
            <p:nvPr/>
          </p:nvSpPr>
          <p:spPr>
            <a:xfrm>
              <a:off x="5006989" y="6215248"/>
              <a:ext cx="19144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Basis BRDFs</a:t>
              </a:r>
              <a:endPara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661D952-B510-47A4-9529-141506690A5A}"/>
              </a:ext>
            </a:extLst>
          </p:cNvPr>
          <p:cNvGrpSpPr/>
          <p:nvPr/>
        </p:nvGrpSpPr>
        <p:grpSpPr>
          <a:xfrm>
            <a:off x="7423374" y="1940233"/>
            <a:ext cx="1431701" cy="4678438"/>
            <a:chOff x="7423374" y="1940233"/>
            <a:chExt cx="1431701" cy="4678438"/>
          </a:xfrm>
        </p:grpSpPr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F0A8D245-6FE0-4166-B185-9EBE8143B2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7487147" y="1940233"/>
              <a:ext cx="1304155" cy="1304155"/>
            </a:xfrm>
            <a:prstGeom prst="rect">
              <a:avLst/>
            </a:prstGeom>
            <a:effectLst>
              <a:outerShdw blurRad="50800" dist="38100" dir="18900000" algn="bl" rotWithShape="0">
                <a:prstClr val="black">
                  <a:alpha val="40000"/>
                </a:prstClr>
              </a:outerShdw>
              <a:softEdge rad="63500"/>
            </a:effectLst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D89A2CF5-B010-40D2-A5AE-D7F11D58BA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487147" y="3417559"/>
              <a:ext cx="1304155" cy="1304155"/>
            </a:xfrm>
            <a:prstGeom prst="rect">
              <a:avLst/>
            </a:prstGeom>
            <a:effectLst>
              <a:outerShdw blurRad="50800" dist="38100" dir="18900000" algn="bl" rotWithShape="0">
                <a:prstClr val="black">
                  <a:alpha val="40000"/>
                </a:prstClr>
              </a:outerShdw>
              <a:softEdge rad="63500"/>
            </a:effectLst>
          </p:spPr>
        </p:pic>
        <p:pic>
          <p:nvPicPr>
            <p:cNvPr id="47" name="图片 46">
              <a:extLst>
                <a:ext uri="{FF2B5EF4-FFF2-40B4-BE49-F238E27FC236}">
                  <a16:creationId xmlns:a16="http://schemas.microsoft.com/office/drawing/2014/main" id="{24FFF2E1-E4E8-4D2C-9506-3385DB2FC1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487148" y="4906167"/>
              <a:ext cx="1304155" cy="1304155"/>
            </a:xfrm>
            <a:prstGeom prst="rect">
              <a:avLst/>
            </a:prstGeom>
            <a:effectLst>
              <a:outerShdw blurRad="50800" dist="38100" dir="18900000" algn="bl" rotWithShape="0">
                <a:prstClr val="black">
                  <a:alpha val="40000"/>
                </a:prstClr>
              </a:outerShdw>
              <a:softEdge rad="63500"/>
            </a:effectLst>
          </p:spPr>
        </p:pic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1B041B3D-FCA2-4589-9FA5-BC51DAF34344}"/>
                </a:ext>
              </a:extLst>
            </p:cNvPr>
            <p:cNvSpPr txBox="1"/>
            <p:nvPr/>
          </p:nvSpPr>
          <p:spPr>
            <a:xfrm>
              <a:off x="7423374" y="6218561"/>
              <a:ext cx="14317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Weights</a:t>
              </a:r>
              <a:endPara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49291116-0F15-48D2-90A2-43B00634EFB3}"/>
              </a:ext>
            </a:extLst>
          </p:cNvPr>
          <p:cNvSpPr txBox="1">
            <a:spLocks/>
          </p:cNvSpPr>
          <p:nvPr/>
        </p:nvSpPr>
        <p:spPr>
          <a:xfrm>
            <a:off x="362484" y="4820044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Input Image</a:t>
            </a:r>
            <a:endParaRPr lang="en-US" sz="11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A823E1F-5503-4D3A-86D7-A3D8097FF1F8}"/>
              </a:ext>
            </a:extLst>
          </p:cNvPr>
          <p:cNvSpPr txBox="1"/>
          <p:nvPr/>
        </p:nvSpPr>
        <p:spPr>
          <a:xfrm>
            <a:off x="9106489" y="5526612"/>
            <a:ext cx="257889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600" dirty="0">
                <a:solidFill>
                  <a:srgbClr val="FF997D"/>
                </a:solidFill>
                <a:latin typeface="Roboto Cn" pitchFamily="2" charset="0"/>
              </a:rPr>
              <a:t>Conflicted !</a:t>
            </a:r>
            <a:endParaRPr lang="zh-CN" altLang="en-US" sz="2600" dirty="0">
              <a:solidFill>
                <a:srgbClr val="FF997D"/>
              </a:solidFill>
              <a:latin typeface="Roboto Cn" pitchFamily="2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689B743-FC7B-4B88-8E8E-A1BE264F8FCC}"/>
              </a:ext>
            </a:extLst>
          </p:cNvPr>
          <p:cNvSpPr txBox="1"/>
          <p:nvPr/>
        </p:nvSpPr>
        <p:spPr>
          <a:xfrm>
            <a:off x="6330262" y="5863615"/>
            <a:ext cx="1400175" cy="369332"/>
          </a:xfrm>
          <a:prstGeom prst="rect">
            <a:avLst/>
          </a:prstGeom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algn="ctr"/>
          </a:lstStyle>
          <a:p>
            <a:r>
              <a:rPr lang="en-US" altLang="zh-CN" sz="4800" b="1" dirty="0">
                <a:solidFill>
                  <a:schemeClr val="bg1"/>
                </a:solidFill>
              </a:rPr>
              <a:t>…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527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METHOD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B88576-CAEF-4215-BFD8-FA9966B66424}"/>
              </a:ext>
            </a:extLst>
          </p:cNvPr>
          <p:cNvSpPr txBox="1">
            <a:spLocks/>
          </p:cNvSpPr>
          <p:nvPr/>
        </p:nvSpPr>
        <p:spPr>
          <a:xfrm>
            <a:off x="561880" y="2078237"/>
            <a:ext cx="6534245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600" dirty="0"/>
              <a:t>-- Ensure the diversity in a fixed form</a:t>
            </a:r>
            <a:endParaRPr lang="en-US" dirty="0"/>
          </a:p>
        </p:txBody>
      </p:sp>
      <p:pic>
        <p:nvPicPr>
          <p:cNvPr id="55" name="图片 54">
            <a:extLst>
              <a:ext uri="{FF2B5EF4-FFF2-40B4-BE49-F238E27FC236}">
                <a16:creationId xmlns:a16="http://schemas.microsoft.com/office/drawing/2014/main" id="{2BD219D5-172F-4566-88C8-C92AE18E1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924" y="3756447"/>
            <a:ext cx="504825" cy="504825"/>
          </a:xfrm>
          <a:prstGeom prst="rect">
            <a:avLst/>
          </a:prstGeom>
        </p:spPr>
      </p:pic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2B94559C-DB65-410D-9D47-0176CF5B30C8}"/>
              </a:ext>
            </a:extLst>
          </p:cNvPr>
          <p:cNvSpPr txBox="1">
            <a:spLocks/>
          </p:cNvSpPr>
          <p:nvPr/>
        </p:nvSpPr>
        <p:spPr>
          <a:xfrm>
            <a:off x="561880" y="1550796"/>
            <a:ext cx="4855996" cy="52380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rgbClr val="FF8261"/>
                </a:solidFill>
              </a:rPr>
              <a:t>Two-Level Basis Material Model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5A7CB1F7-DD77-4103-BAA4-DEF1A220CD01}"/>
              </a:ext>
            </a:extLst>
          </p:cNvPr>
          <p:cNvGrpSpPr/>
          <p:nvPr/>
        </p:nvGrpSpPr>
        <p:grpSpPr>
          <a:xfrm>
            <a:off x="369614" y="1974903"/>
            <a:ext cx="10212662" cy="4721135"/>
            <a:chOff x="369614" y="1974903"/>
            <a:chExt cx="10212662" cy="4721135"/>
          </a:xfrm>
        </p:grpSpPr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576A3D89-B7C9-46E7-BDE8-3E022FFC4152}"/>
                </a:ext>
              </a:extLst>
            </p:cNvPr>
            <p:cNvSpPr txBox="1">
              <a:spLocks/>
            </p:cNvSpPr>
            <p:nvPr/>
          </p:nvSpPr>
          <p:spPr>
            <a:xfrm>
              <a:off x="369614" y="5836208"/>
              <a:ext cx="7569938" cy="85983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rgbClr val="00B0F0"/>
                  </a:solidFill>
                </a:rPr>
                <a:t>Step 2: </a:t>
              </a:r>
              <a:r>
                <a:rPr lang="en-US" altLang="zh-CN" sz="2400" dirty="0"/>
                <a:t>Use</a:t>
              </a:r>
              <a:r>
                <a:rPr lang="en-US" sz="2400" dirty="0"/>
                <a:t> the </a:t>
              </a:r>
              <a:r>
                <a:rPr lang="en-US" sz="2400" dirty="0">
                  <a:solidFill>
                    <a:srgbClr val="FFB661"/>
                  </a:solidFill>
                </a:rPr>
                <a:t>global basis</a:t>
              </a:r>
              <a:r>
                <a:rPr lang="en-US" sz="2400" dirty="0"/>
                <a:t> to keep the </a:t>
              </a:r>
              <a:r>
                <a:rPr lang="en-US" sz="2400" dirty="0">
                  <a:solidFill>
                    <a:srgbClr val="FFB661"/>
                  </a:solidFill>
                </a:rPr>
                <a:t>explicit</a:t>
              </a:r>
              <a:r>
                <a:rPr lang="en-US" sz="2400" dirty="0"/>
                <a:t> </a:t>
              </a:r>
              <a:r>
                <a:rPr lang="en-US" sz="2400" dirty="0">
                  <a:solidFill>
                    <a:srgbClr val="FFB661"/>
                  </a:solidFill>
                </a:rPr>
                <a:t>material correlation 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EC4D0716-1E99-42A5-A658-34CA2AC9EA40}"/>
                </a:ext>
              </a:extLst>
            </p:cNvPr>
            <p:cNvGrpSpPr/>
            <p:nvPr/>
          </p:nvGrpSpPr>
          <p:grpSpPr>
            <a:xfrm>
              <a:off x="8164036" y="1974903"/>
              <a:ext cx="2418240" cy="4265542"/>
              <a:chOff x="8164036" y="1974903"/>
              <a:chExt cx="2418240" cy="4265542"/>
            </a:xfrm>
          </p:grpSpPr>
          <p:pic>
            <p:nvPicPr>
              <p:cNvPr id="46" name="图片 45">
                <a:extLst>
                  <a:ext uri="{FF2B5EF4-FFF2-40B4-BE49-F238E27FC236}">
                    <a16:creationId xmlns:a16="http://schemas.microsoft.com/office/drawing/2014/main" id="{2CA1D405-49B8-4314-89DB-5142A16775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29221" y="2074600"/>
                <a:ext cx="1936216" cy="1800000"/>
              </a:xfrm>
              <a:prstGeom prst="rect">
                <a:avLst/>
              </a:prstGeom>
            </p:spPr>
          </p:pic>
          <p:pic>
            <p:nvPicPr>
              <p:cNvPr id="48" name="图片 47">
                <a:extLst>
                  <a:ext uri="{FF2B5EF4-FFF2-40B4-BE49-F238E27FC236}">
                    <a16:creationId xmlns:a16="http://schemas.microsoft.com/office/drawing/2014/main" id="{C3CD523C-AC42-4E4A-A359-B291E4E906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29221" y="4440445"/>
                <a:ext cx="1928571" cy="1800000"/>
              </a:xfrm>
              <a:prstGeom prst="rect">
                <a:avLst/>
              </a:prstGeom>
            </p:spPr>
          </p:pic>
          <p:pic>
            <p:nvPicPr>
              <p:cNvPr id="57" name="图片 56">
                <a:extLst>
                  <a:ext uri="{FF2B5EF4-FFF2-40B4-BE49-F238E27FC236}">
                    <a16:creationId xmlns:a16="http://schemas.microsoft.com/office/drawing/2014/main" id="{7084EBB0-48F3-459C-8779-064D946ED4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07731" y="3756447"/>
                <a:ext cx="504825" cy="504825"/>
              </a:xfrm>
              <a:prstGeom prst="rect">
                <a:avLst/>
              </a:prstGeom>
            </p:spPr>
          </p:pic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793D9264-4518-43E2-961E-EF81B051CE52}"/>
                  </a:ext>
                </a:extLst>
              </p:cNvPr>
              <p:cNvSpPr/>
              <p:nvPr/>
            </p:nvSpPr>
            <p:spPr>
              <a:xfrm>
                <a:off x="8164036" y="1974903"/>
                <a:ext cx="2418240" cy="4265542"/>
              </a:xfrm>
              <a:prstGeom prst="rect">
                <a:avLst/>
              </a:prstGeom>
              <a:noFill/>
              <a:ln w="38100"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AF5DCEE4-3A7F-435C-B9C9-D3B5496002CD}"/>
              </a:ext>
            </a:extLst>
          </p:cNvPr>
          <p:cNvGrpSpPr/>
          <p:nvPr/>
        </p:nvGrpSpPr>
        <p:grpSpPr>
          <a:xfrm>
            <a:off x="369614" y="2951584"/>
            <a:ext cx="7835123" cy="2884624"/>
            <a:chOff x="369614" y="2951584"/>
            <a:chExt cx="7835123" cy="288462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9265108D-1A0C-4EE9-BC15-DC4DB38D24C7}"/>
                </a:ext>
              </a:extLst>
            </p:cNvPr>
            <p:cNvGrpSpPr/>
            <p:nvPr/>
          </p:nvGrpSpPr>
          <p:grpSpPr>
            <a:xfrm>
              <a:off x="495657" y="2951584"/>
              <a:ext cx="6799430" cy="2258591"/>
              <a:chOff x="495657" y="2951584"/>
              <a:chExt cx="6799430" cy="2258591"/>
            </a:xfrm>
          </p:grpSpPr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BF305BAF-F934-4016-8D2E-3F76950C1237}"/>
                  </a:ext>
                </a:extLst>
              </p:cNvPr>
              <p:cNvSpPr/>
              <p:nvPr/>
            </p:nvSpPr>
            <p:spPr>
              <a:xfrm>
                <a:off x="495657" y="2951584"/>
                <a:ext cx="6799430" cy="2258591"/>
              </a:xfrm>
              <a:prstGeom prst="rect">
                <a:avLst/>
              </a:prstGeom>
              <a:noFill/>
              <a:ln w="38100">
                <a:solidFill>
                  <a:schemeClr val="accent4">
                    <a:lumMod val="40000"/>
                    <a:lumOff val="6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FCC746BC-E7F1-4E3B-8DA6-9CEFFA127B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6289" y="3262170"/>
                <a:ext cx="2284615" cy="1800000"/>
              </a:xfrm>
              <a:prstGeom prst="rect">
                <a:avLst/>
              </a:prstGeom>
            </p:spPr>
          </p:pic>
          <p:pic>
            <p:nvPicPr>
              <p:cNvPr id="42" name="图片 41">
                <a:extLst>
                  <a:ext uri="{FF2B5EF4-FFF2-40B4-BE49-F238E27FC236}">
                    <a16:creationId xmlns:a16="http://schemas.microsoft.com/office/drawing/2014/main" id="{3A550129-21EE-457F-AFF4-A9729A419A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02780" y="3262170"/>
                <a:ext cx="2492307" cy="1800000"/>
              </a:xfrm>
              <a:prstGeom prst="rect">
                <a:avLst/>
              </a:prstGeom>
            </p:spPr>
          </p:pic>
          <p:sp>
            <p:nvSpPr>
              <p:cNvPr id="50" name="箭头: 虚尾 49">
                <a:extLst>
                  <a:ext uri="{FF2B5EF4-FFF2-40B4-BE49-F238E27FC236}">
                    <a16:creationId xmlns:a16="http://schemas.microsoft.com/office/drawing/2014/main" id="{AEB53F85-8D87-4C94-9CCC-471EE6C9A8B5}"/>
                  </a:ext>
                </a:extLst>
              </p:cNvPr>
              <p:cNvSpPr/>
              <p:nvPr/>
            </p:nvSpPr>
            <p:spPr>
              <a:xfrm>
                <a:off x="3080638" y="3698131"/>
                <a:ext cx="1176016" cy="630701"/>
              </a:xfrm>
              <a:prstGeom prst="stripedRightArrow">
                <a:avLst/>
              </a:prstGeom>
              <a:solidFill>
                <a:srgbClr val="FFC000"/>
              </a:solidFill>
              <a:ln w="0" cap="rnd">
                <a:round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0D5162E-4597-43D5-B2CD-8F15161089B6}"/>
                </a:ext>
              </a:extLst>
            </p:cNvPr>
            <p:cNvSpPr txBox="1"/>
            <p:nvPr/>
          </p:nvSpPr>
          <p:spPr>
            <a:xfrm>
              <a:off x="369614" y="5411476"/>
              <a:ext cx="7835123" cy="4247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fontAlgn="auto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zh-CN" sz="2400" dirty="0">
                  <a:solidFill>
                    <a:srgbClr val="FFE699"/>
                  </a:solidFill>
                  <a:latin typeface="Roboto Cn" pitchFamily="2" charset="0"/>
                </a:rPr>
                <a:t>Step 1: </a:t>
              </a:r>
              <a:r>
                <a:rPr lang="en-US" altLang="zh-CN" sz="2400" dirty="0">
                  <a:solidFill>
                    <a:srgbClr val="FFB661"/>
                  </a:solidFill>
                  <a:latin typeface="Roboto Cn" pitchFamily="2" charset="0"/>
                </a:rPr>
                <a:t>Per-pixel</a:t>
              </a:r>
              <a:r>
                <a:rPr lang="en-US" altLang="zh-CN" sz="2400" dirty="0">
                  <a:solidFill>
                    <a:schemeClr val="bg1"/>
                  </a:solidFill>
                  <a:latin typeface="Roboto Cn" pitchFamily="2" charset="0"/>
                </a:rPr>
                <a:t> variation replace </a:t>
              </a:r>
              <a:r>
                <a:rPr lang="en-US" altLang="zh-CN" sz="2400" dirty="0">
                  <a:solidFill>
                    <a:srgbClr val="FFB661"/>
                  </a:solidFill>
                  <a:latin typeface="Roboto Cn" pitchFamily="2" charset="0"/>
                </a:rPr>
                <a:t>number</a:t>
              </a:r>
              <a:r>
                <a:rPr lang="en-US" altLang="zh-CN" sz="2400" dirty="0">
                  <a:solidFill>
                    <a:schemeClr val="bg1"/>
                  </a:solidFill>
                  <a:latin typeface="Roboto Cn" pitchFamily="2" charset="0"/>
                </a:rPr>
                <a:t> variation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460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METHOD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B88576-CAEF-4215-BFD8-FA9966B66424}"/>
              </a:ext>
            </a:extLst>
          </p:cNvPr>
          <p:cNvSpPr txBox="1">
            <a:spLocks/>
          </p:cNvSpPr>
          <p:nvPr/>
        </p:nvSpPr>
        <p:spPr>
          <a:xfrm>
            <a:off x="317156" y="1558438"/>
            <a:ext cx="9995243" cy="1364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600" dirty="0"/>
              <a:t>Prepare data for training</a:t>
            </a:r>
            <a:endParaRPr lang="en-US" sz="2600" dirty="0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408A0E41-2F03-4A5C-BF70-F4E848E9536E}"/>
              </a:ext>
            </a:extLst>
          </p:cNvPr>
          <p:cNvSpPr txBox="1">
            <a:spLocks/>
          </p:cNvSpPr>
          <p:nvPr/>
        </p:nvSpPr>
        <p:spPr>
          <a:xfrm>
            <a:off x="4363541" y="3933629"/>
            <a:ext cx="3464918" cy="1661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rgbClr val="FF8261"/>
              </a:solidFill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C8CCCCF-9D21-454D-A843-DDE968BF3088}"/>
              </a:ext>
            </a:extLst>
          </p:cNvPr>
          <p:cNvGrpSpPr/>
          <p:nvPr/>
        </p:nvGrpSpPr>
        <p:grpSpPr>
          <a:xfrm>
            <a:off x="4461864" y="2833491"/>
            <a:ext cx="4079941" cy="1781110"/>
            <a:chOff x="4363541" y="3121716"/>
            <a:chExt cx="4079941" cy="1781110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8085B601-B802-4AE1-8B7D-DA11D9362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63541" y="3130102"/>
              <a:ext cx="1771650" cy="1543050"/>
            </a:xfrm>
            <a:prstGeom prst="rect">
              <a:avLst/>
            </a:prstGeom>
          </p:spPr>
        </p:pic>
        <p:sp>
          <p:nvSpPr>
            <p:cNvPr id="34" name="Content Placeholder 2">
              <a:extLst>
                <a:ext uri="{FF2B5EF4-FFF2-40B4-BE49-F238E27FC236}">
                  <a16:creationId xmlns:a16="http://schemas.microsoft.com/office/drawing/2014/main" id="{611C8E89-30C4-453C-9FC2-D251D4508931}"/>
                </a:ext>
              </a:extLst>
            </p:cNvPr>
            <p:cNvSpPr txBox="1">
              <a:spLocks/>
            </p:cNvSpPr>
            <p:nvPr/>
          </p:nvSpPr>
          <p:spPr>
            <a:xfrm>
              <a:off x="4486208" y="4544499"/>
              <a:ext cx="1525161" cy="3524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/>
                <a:t>Local Basis</a:t>
              </a:r>
              <a:endParaRPr lang="en-US" sz="1100" dirty="0"/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4E86DF05-201F-41EB-B283-69C16AA60F25}"/>
                </a:ext>
              </a:extLst>
            </p:cNvPr>
            <p:cNvGrpSpPr/>
            <p:nvPr/>
          </p:nvGrpSpPr>
          <p:grpSpPr>
            <a:xfrm>
              <a:off x="6463379" y="3121716"/>
              <a:ext cx="1980103" cy="1781110"/>
              <a:chOff x="6425822" y="3115814"/>
              <a:chExt cx="1980103" cy="1781110"/>
            </a:xfrm>
          </p:grpSpPr>
          <p:pic>
            <p:nvPicPr>
              <p:cNvPr id="32" name="图片 31">
                <a:extLst>
                  <a:ext uri="{FF2B5EF4-FFF2-40B4-BE49-F238E27FC236}">
                    <a16:creationId xmlns:a16="http://schemas.microsoft.com/office/drawing/2014/main" id="{FE32C5BB-80D5-498A-8102-26A54591E1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25822" y="3115814"/>
                <a:ext cx="1771650" cy="1571625"/>
              </a:xfrm>
              <a:prstGeom prst="rect">
                <a:avLst/>
              </a:prstGeom>
            </p:spPr>
          </p:pic>
          <p:sp>
            <p:nvSpPr>
              <p:cNvPr id="35" name="Content Placeholder 2">
                <a:extLst>
                  <a:ext uri="{FF2B5EF4-FFF2-40B4-BE49-F238E27FC236}">
                    <a16:creationId xmlns:a16="http://schemas.microsoft.com/office/drawing/2014/main" id="{CF3876FA-AC78-48F8-ABA9-42986AE682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49644" y="4544499"/>
                <a:ext cx="1856281" cy="3524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800" dirty="0"/>
                  <a:t>Global Basis</a:t>
                </a:r>
                <a:endParaRPr lang="en-US" sz="1100" dirty="0"/>
              </a:p>
            </p:txBody>
          </p:sp>
        </p:grp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16CB5D5C-4887-48D5-AE88-8E24A16A9A0C}"/>
              </a:ext>
            </a:extLst>
          </p:cNvPr>
          <p:cNvGrpSpPr/>
          <p:nvPr/>
        </p:nvGrpSpPr>
        <p:grpSpPr>
          <a:xfrm>
            <a:off x="1078551" y="2951480"/>
            <a:ext cx="1856281" cy="1585913"/>
            <a:chOff x="1362989" y="3277738"/>
            <a:chExt cx="1856281" cy="1585913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41472B6A-87C5-4FF7-8DA1-61E2669F3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62112" y="3277738"/>
              <a:ext cx="1247775" cy="1247775"/>
            </a:xfrm>
            <a:prstGeom prst="rect">
              <a:avLst/>
            </a:prstGeom>
          </p:spPr>
        </p:pic>
        <p:sp>
          <p:nvSpPr>
            <p:cNvPr id="37" name="Content Placeholder 2">
              <a:extLst>
                <a:ext uri="{FF2B5EF4-FFF2-40B4-BE49-F238E27FC236}">
                  <a16:creationId xmlns:a16="http://schemas.microsoft.com/office/drawing/2014/main" id="{1D1C48BF-720B-445A-8FEC-917CF46CA462}"/>
                </a:ext>
              </a:extLst>
            </p:cNvPr>
            <p:cNvSpPr txBox="1">
              <a:spLocks/>
            </p:cNvSpPr>
            <p:nvPr/>
          </p:nvSpPr>
          <p:spPr>
            <a:xfrm>
              <a:off x="1362989" y="4511226"/>
              <a:ext cx="1856281" cy="3524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/>
                <a:t>Input Image</a:t>
              </a:r>
              <a:endParaRPr lang="en-US" sz="1100" dirty="0"/>
            </a:p>
          </p:txBody>
        </p:sp>
      </p:grpSp>
      <p:sp>
        <p:nvSpPr>
          <p:cNvPr id="40" name="箭头: 左右 39">
            <a:extLst>
              <a:ext uri="{FF2B5EF4-FFF2-40B4-BE49-F238E27FC236}">
                <a16:creationId xmlns:a16="http://schemas.microsoft.com/office/drawing/2014/main" id="{3115FD17-2B84-4F61-B18B-9F8C5D6CD4E5}"/>
              </a:ext>
            </a:extLst>
          </p:cNvPr>
          <p:cNvSpPr/>
          <p:nvPr/>
        </p:nvSpPr>
        <p:spPr>
          <a:xfrm>
            <a:off x="2723772" y="3457361"/>
            <a:ext cx="1387424" cy="393291"/>
          </a:xfrm>
          <a:prstGeom prst="left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左大括号 40">
            <a:extLst>
              <a:ext uri="{FF2B5EF4-FFF2-40B4-BE49-F238E27FC236}">
                <a16:creationId xmlns:a16="http://schemas.microsoft.com/office/drawing/2014/main" id="{978E14C8-10C0-4580-8B79-47C31D83E306}"/>
              </a:ext>
            </a:extLst>
          </p:cNvPr>
          <p:cNvSpPr/>
          <p:nvPr/>
        </p:nvSpPr>
        <p:spPr>
          <a:xfrm>
            <a:off x="714191" y="2445600"/>
            <a:ext cx="422945" cy="3544355"/>
          </a:xfrm>
          <a:prstGeom prst="leftBrace">
            <a:avLst>
              <a:gd name="adj1" fmla="val 116104"/>
              <a:gd name="adj2" fmla="val 48657"/>
            </a:avLst>
          </a:prstGeom>
          <a:ln w="57150">
            <a:solidFill>
              <a:srgbClr val="FFB6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43" name="左大括号 42">
            <a:extLst>
              <a:ext uri="{FF2B5EF4-FFF2-40B4-BE49-F238E27FC236}">
                <a16:creationId xmlns:a16="http://schemas.microsoft.com/office/drawing/2014/main" id="{34EB335A-7460-43C8-9C40-C911ABD0C869}"/>
              </a:ext>
            </a:extLst>
          </p:cNvPr>
          <p:cNvSpPr/>
          <p:nvPr/>
        </p:nvSpPr>
        <p:spPr>
          <a:xfrm flipH="1">
            <a:off x="8665311" y="2412790"/>
            <a:ext cx="422945" cy="3544355"/>
          </a:xfrm>
          <a:prstGeom prst="leftBrace">
            <a:avLst>
              <a:gd name="adj1" fmla="val 116104"/>
              <a:gd name="adj2" fmla="val 48657"/>
            </a:avLst>
          </a:prstGeom>
          <a:ln w="57150">
            <a:solidFill>
              <a:srgbClr val="FFB6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45" name="左中括号 44">
            <a:extLst>
              <a:ext uri="{FF2B5EF4-FFF2-40B4-BE49-F238E27FC236}">
                <a16:creationId xmlns:a16="http://schemas.microsoft.com/office/drawing/2014/main" id="{2B715508-7A73-482F-A2E6-F4380DAA09E5}"/>
              </a:ext>
            </a:extLst>
          </p:cNvPr>
          <p:cNvSpPr/>
          <p:nvPr/>
        </p:nvSpPr>
        <p:spPr>
          <a:xfrm>
            <a:off x="4203411" y="2622999"/>
            <a:ext cx="209292" cy="1942969"/>
          </a:xfrm>
          <a:prstGeom prst="leftBracket">
            <a:avLst/>
          </a:prstGeom>
          <a:ln w="381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左中括号 45">
            <a:extLst>
              <a:ext uri="{FF2B5EF4-FFF2-40B4-BE49-F238E27FC236}">
                <a16:creationId xmlns:a16="http://schemas.microsoft.com/office/drawing/2014/main" id="{EB954E50-1011-4C7B-BFE4-F810150BD698}"/>
              </a:ext>
            </a:extLst>
          </p:cNvPr>
          <p:cNvSpPr/>
          <p:nvPr/>
        </p:nvSpPr>
        <p:spPr>
          <a:xfrm flipH="1">
            <a:off x="8280469" y="2622999"/>
            <a:ext cx="209292" cy="1942969"/>
          </a:xfrm>
          <a:prstGeom prst="leftBracket">
            <a:avLst/>
          </a:prstGeom>
          <a:ln w="381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498C0691-E810-459A-92BF-0C6D0683124B}"/>
              </a:ext>
            </a:extLst>
          </p:cNvPr>
          <p:cNvSpPr txBox="1"/>
          <p:nvPr/>
        </p:nvSpPr>
        <p:spPr>
          <a:xfrm>
            <a:off x="5579778" y="4200261"/>
            <a:ext cx="1400175" cy="369332"/>
          </a:xfrm>
          <a:prstGeom prst="rect">
            <a:avLst/>
          </a:prstGeom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algn="ctr"/>
          </a:lstStyle>
          <a:p>
            <a:r>
              <a:rPr lang="en-US" altLang="zh-CN" sz="3200" b="1" dirty="0">
                <a:solidFill>
                  <a:srgbClr val="C5E0B4"/>
                </a:solidFill>
              </a:rPr>
              <a:t>,</a:t>
            </a:r>
            <a:endParaRPr lang="zh-CN" altLang="en-US" sz="3200" b="1" dirty="0">
              <a:solidFill>
                <a:srgbClr val="C5E0B4"/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CF44B7EA-BCD6-486F-BCE3-F6AC0FCB26F0}"/>
              </a:ext>
            </a:extLst>
          </p:cNvPr>
          <p:cNvSpPr txBox="1"/>
          <p:nvPr/>
        </p:nvSpPr>
        <p:spPr>
          <a:xfrm>
            <a:off x="1297266" y="5044797"/>
            <a:ext cx="1400175" cy="369332"/>
          </a:xfrm>
          <a:prstGeom prst="rect">
            <a:avLst/>
          </a:prstGeom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algn="ctr"/>
          </a:lstStyle>
          <a:p>
            <a:r>
              <a:rPr lang="en-US" altLang="zh-CN" sz="4800" b="1" dirty="0">
                <a:solidFill>
                  <a:schemeClr val="bg1"/>
                </a:solidFill>
              </a:rPr>
              <a:t>…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1FF8315D-3B11-47B5-8F9A-1FE700915F79}"/>
              </a:ext>
            </a:extLst>
          </p:cNvPr>
          <p:cNvSpPr txBox="1"/>
          <p:nvPr/>
        </p:nvSpPr>
        <p:spPr>
          <a:xfrm>
            <a:off x="5579778" y="5044797"/>
            <a:ext cx="1400175" cy="369332"/>
          </a:xfrm>
          <a:prstGeom prst="rect">
            <a:avLst/>
          </a:prstGeom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algn="ctr"/>
          </a:lstStyle>
          <a:p>
            <a:r>
              <a:rPr lang="en-US" altLang="zh-CN" sz="4800" b="1" dirty="0">
                <a:solidFill>
                  <a:schemeClr val="bg1"/>
                </a:solidFill>
              </a:rPr>
              <a:t>…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8F2D5E9A-C1B6-406D-8A79-E682D3634300}"/>
              </a:ext>
            </a:extLst>
          </p:cNvPr>
          <p:cNvSpPr txBox="1">
            <a:spLocks/>
          </p:cNvSpPr>
          <p:nvPr/>
        </p:nvSpPr>
        <p:spPr>
          <a:xfrm>
            <a:off x="9330278" y="3354711"/>
            <a:ext cx="2861721" cy="16605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Not Exist </a:t>
            </a:r>
          </a:p>
          <a:p>
            <a:endParaRPr lang="en-US" altLang="zh-CN" sz="2400" dirty="0"/>
          </a:p>
          <a:p>
            <a:r>
              <a:rPr lang="en-US" altLang="zh-CN" sz="2400" dirty="0"/>
              <a:t>Hardly Generate</a:t>
            </a:r>
            <a:endParaRPr lang="en-US" sz="2400" dirty="0"/>
          </a:p>
          <a:p>
            <a:endParaRPr lang="en-US" sz="2400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5667860-6658-4F63-B593-09A116E7D6EB}"/>
              </a:ext>
            </a:extLst>
          </p:cNvPr>
          <p:cNvGrpSpPr/>
          <p:nvPr/>
        </p:nvGrpSpPr>
        <p:grpSpPr>
          <a:xfrm>
            <a:off x="467360" y="2336800"/>
            <a:ext cx="8707120" cy="3653155"/>
            <a:chOff x="467360" y="2336800"/>
            <a:chExt cx="8707120" cy="3653155"/>
          </a:xfrm>
        </p:grpSpPr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A8D98887-EC8A-4997-826F-9E9A271867A3}"/>
                </a:ext>
              </a:extLst>
            </p:cNvPr>
            <p:cNvCxnSpPr/>
            <p:nvPr/>
          </p:nvCxnSpPr>
          <p:spPr>
            <a:xfrm>
              <a:off x="467360" y="2412790"/>
              <a:ext cx="8707120" cy="357716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4D83C6F6-87BB-4029-845D-16B52A1D646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" y="2336800"/>
              <a:ext cx="8382000" cy="365315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9373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METHOD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B88576-CAEF-4215-BFD8-FA9966B66424}"/>
              </a:ext>
            </a:extLst>
          </p:cNvPr>
          <p:cNvSpPr txBox="1">
            <a:spLocks/>
          </p:cNvSpPr>
          <p:nvPr/>
        </p:nvSpPr>
        <p:spPr>
          <a:xfrm>
            <a:off x="317157" y="1558438"/>
            <a:ext cx="9293568" cy="1364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600" dirty="0"/>
              <a:t>Joint training</a:t>
            </a:r>
            <a:endParaRPr lang="en-US" sz="2600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AA73AE8-C4DF-4922-88D3-0B1A2DA7B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6491" y="2826988"/>
            <a:ext cx="2701586" cy="1262621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93EF2916-671B-4306-82C9-49AA5B05F8CE}"/>
              </a:ext>
            </a:extLst>
          </p:cNvPr>
          <p:cNvSpPr txBox="1"/>
          <p:nvPr/>
        </p:nvSpPr>
        <p:spPr>
          <a:xfrm>
            <a:off x="2839938" y="3904150"/>
            <a:ext cx="1693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Joint Prediction</a:t>
            </a:r>
            <a:endParaRPr lang="zh-CN" altLang="en-US" sz="20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2C1FE754-BBF9-498F-8E8E-CA14B0DBC4E6}"/>
              </a:ext>
            </a:extLst>
          </p:cNvPr>
          <p:cNvGrpSpPr/>
          <p:nvPr/>
        </p:nvGrpSpPr>
        <p:grpSpPr>
          <a:xfrm>
            <a:off x="438855" y="2826988"/>
            <a:ext cx="1856281" cy="1585913"/>
            <a:chOff x="1362989" y="3277738"/>
            <a:chExt cx="1856281" cy="1585913"/>
          </a:xfrm>
        </p:grpSpPr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622741F3-9EA1-4F78-B378-208BBA16E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62112" y="3277738"/>
              <a:ext cx="1247775" cy="1247775"/>
            </a:xfrm>
            <a:prstGeom prst="rect">
              <a:avLst/>
            </a:prstGeom>
          </p:spPr>
        </p:pic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61565F41-7298-48C4-95F9-17ED66B807E3}"/>
                </a:ext>
              </a:extLst>
            </p:cNvPr>
            <p:cNvSpPr txBox="1">
              <a:spLocks/>
            </p:cNvSpPr>
            <p:nvPr/>
          </p:nvSpPr>
          <p:spPr>
            <a:xfrm>
              <a:off x="1362989" y="4511226"/>
              <a:ext cx="1856281" cy="3524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/>
                <a:t>Input Image</a:t>
              </a:r>
              <a:endParaRPr lang="en-US" sz="1100" dirty="0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814DA188-CBFF-4E53-AF12-4DA80D57B5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2879" y="3765336"/>
            <a:ext cx="1771650" cy="154305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AC01813-5BA2-424A-8CA1-3317E4D86E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1103" y="3150837"/>
            <a:ext cx="704850" cy="600075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1389544B-86FF-47F2-9E56-36BBD08E150E}"/>
              </a:ext>
            </a:extLst>
          </p:cNvPr>
          <p:cNvGrpSpPr/>
          <p:nvPr/>
        </p:nvGrpSpPr>
        <p:grpSpPr>
          <a:xfrm>
            <a:off x="4943242" y="1794983"/>
            <a:ext cx="2752267" cy="2399856"/>
            <a:chOff x="4943242" y="1965111"/>
            <a:chExt cx="2752267" cy="2399856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A315278-ED38-4716-A332-BF5B8CBF5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22879" y="1965111"/>
              <a:ext cx="1781175" cy="1543050"/>
            </a:xfrm>
            <a:prstGeom prst="rect">
              <a:avLst/>
            </a:prstGeom>
          </p:spPr>
        </p:pic>
        <p:sp>
          <p:nvSpPr>
            <p:cNvPr id="42" name="Content Placeholder 2">
              <a:extLst>
                <a:ext uri="{FF2B5EF4-FFF2-40B4-BE49-F238E27FC236}">
                  <a16:creationId xmlns:a16="http://schemas.microsoft.com/office/drawing/2014/main" id="{FADCA626-A1BB-4B41-8256-E0206BCB7702}"/>
                </a:ext>
              </a:extLst>
            </p:cNvPr>
            <p:cNvSpPr txBox="1">
              <a:spLocks/>
            </p:cNvSpPr>
            <p:nvPr/>
          </p:nvSpPr>
          <p:spPr>
            <a:xfrm>
              <a:off x="4943242" y="3329793"/>
              <a:ext cx="2752267" cy="103517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/>
                <a:t>Two-level Basis Materials</a:t>
              </a:r>
              <a:endParaRPr lang="en-US" sz="1100" dirty="0"/>
            </a:p>
          </p:txBody>
        </p:sp>
      </p:grp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FACA691A-0A1A-45CB-AAF8-A5CE235C7F63}"/>
              </a:ext>
            </a:extLst>
          </p:cNvPr>
          <p:cNvSpPr txBox="1">
            <a:spLocks/>
          </p:cNvSpPr>
          <p:nvPr/>
        </p:nvSpPr>
        <p:spPr>
          <a:xfrm>
            <a:off x="5421702" y="5193166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Weights</a:t>
            </a:r>
            <a:endParaRPr lang="en-US" sz="1100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46D8472-8993-43DF-BDD3-0E6EC9638219}"/>
              </a:ext>
            </a:extLst>
          </p:cNvPr>
          <p:cNvGrpSpPr/>
          <p:nvPr/>
        </p:nvGrpSpPr>
        <p:grpSpPr>
          <a:xfrm>
            <a:off x="8058696" y="2832309"/>
            <a:ext cx="1856281" cy="1580591"/>
            <a:chOff x="8058696" y="2832309"/>
            <a:chExt cx="1856281" cy="1580591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ED98E1CD-5AD6-4043-8188-B62367AF2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362950" y="2832309"/>
              <a:ext cx="1247775" cy="1257300"/>
            </a:xfrm>
            <a:prstGeom prst="rect">
              <a:avLst/>
            </a:prstGeom>
          </p:spPr>
        </p:pic>
        <p:sp>
          <p:nvSpPr>
            <p:cNvPr id="51" name="Content Placeholder 2">
              <a:extLst>
                <a:ext uri="{FF2B5EF4-FFF2-40B4-BE49-F238E27FC236}">
                  <a16:creationId xmlns:a16="http://schemas.microsoft.com/office/drawing/2014/main" id="{EF2367D7-5305-4DEB-96B3-A3E6C2306284}"/>
                </a:ext>
              </a:extLst>
            </p:cNvPr>
            <p:cNvSpPr txBox="1">
              <a:spLocks/>
            </p:cNvSpPr>
            <p:nvPr/>
          </p:nvSpPr>
          <p:spPr>
            <a:xfrm>
              <a:off x="8058696" y="4060475"/>
              <a:ext cx="1856281" cy="3524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/>
                <a:t>SVBRDF</a:t>
              </a:r>
              <a:endParaRPr lang="en-US" sz="1100" dirty="0"/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B9A34DE3-F415-4404-9C8F-3BC1FE4FEAD2}"/>
              </a:ext>
            </a:extLst>
          </p:cNvPr>
          <p:cNvGrpSpPr/>
          <p:nvPr/>
        </p:nvGrpSpPr>
        <p:grpSpPr>
          <a:xfrm>
            <a:off x="1366997" y="4412900"/>
            <a:ext cx="7619842" cy="1427302"/>
            <a:chOff x="1366997" y="4839620"/>
            <a:chExt cx="7619842" cy="1044247"/>
          </a:xfrm>
        </p:grpSpPr>
        <p:cxnSp>
          <p:nvCxnSpPr>
            <p:cNvPr id="58" name="连接符: 肘形 57">
              <a:extLst>
                <a:ext uri="{FF2B5EF4-FFF2-40B4-BE49-F238E27FC236}">
                  <a16:creationId xmlns:a16="http://schemas.microsoft.com/office/drawing/2014/main" id="{C1BC6838-F71A-45AB-BD33-99D78012EEB1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rot="16200000" flipH="1">
              <a:off x="4654794" y="1551823"/>
              <a:ext cx="1044247" cy="7619842"/>
            </a:xfrm>
            <a:prstGeom prst="bentConnector2">
              <a:avLst/>
            </a:prstGeom>
            <a:ln w="38100">
              <a:prstDash val="sys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连接符: 肘形 67">
              <a:extLst>
                <a:ext uri="{FF2B5EF4-FFF2-40B4-BE49-F238E27FC236}">
                  <a16:creationId xmlns:a16="http://schemas.microsoft.com/office/drawing/2014/main" id="{CCF3E63B-4C22-404E-B18F-6F752E370BF6}"/>
                </a:ext>
              </a:extLst>
            </p:cNvPr>
            <p:cNvCxnSpPr>
              <a:cxnSpLocks/>
              <a:endCxn id="51" idx="2"/>
            </p:cNvCxnSpPr>
            <p:nvPr/>
          </p:nvCxnSpPr>
          <p:spPr>
            <a:xfrm rot="5400000" flipH="1" flipV="1">
              <a:off x="8464714" y="5361743"/>
              <a:ext cx="1044245" cy="1"/>
            </a:xfrm>
            <a:prstGeom prst="bentConnector3">
              <a:avLst/>
            </a:prstGeom>
            <a:ln w="38100">
              <a:prstDash val="sysDash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Content Placeholder 2">
            <a:extLst>
              <a:ext uri="{FF2B5EF4-FFF2-40B4-BE49-F238E27FC236}">
                <a16:creationId xmlns:a16="http://schemas.microsoft.com/office/drawing/2014/main" id="{BB2C012E-E491-4AB9-BD1B-CE94E55E78E7}"/>
              </a:ext>
            </a:extLst>
          </p:cNvPr>
          <p:cNvSpPr txBox="1">
            <a:spLocks/>
          </p:cNvSpPr>
          <p:nvPr/>
        </p:nvSpPr>
        <p:spPr>
          <a:xfrm>
            <a:off x="2094070" y="5490967"/>
            <a:ext cx="3760877" cy="823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000" dirty="0"/>
              <a:t>Existing SVBRDF Dataset</a:t>
            </a:r>
          </a:p>
          <a:p>
            <a:pPr marL="0" indent="0" algn="ctr">
              <a:buNone/>
            </a:pPr>
            <a:r>
              <a:rPr lang="en-US" sz="2000" dirty="0"/>
              <a:t>[</a:t>
            </a:r>
            <a:r>
              <a:rPr lang="en-US" sz="2000" dirty="0" err="1"/>
              <a:t>Deschaintre</a:t>
            </a:r>
            <a:r>
              <a:rPr lang="en-US" sz="2000" dirty="0"/>
              <a:t> et al.]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8E2840D0-AA42-4A13-A95B-957D860AD95A}"/>
              </a:ext>
            </a:extLst>
          </p:cNvPr>
          <p:cNvGrpSpPr/>
          <p:nvPr/>
        </p:nvGrpSpPr>
        <p:grpSpPr>
          <a:xfrm>
            <a:off x="7344143" y="2557392"/>
            <a:ext cx="4627360" cy="2224991"/>
            <a:chOff x="7344143" y="2557392"/>
            <a:chExt cx="4627360" cy="2224991"/>
          </a:xfrm>
        </p:grpSpPr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0E19FA77-89BD-4289-9439-121876459C1F}"/>
                </a:ext>
              </a:extLst>
            </p:cNvPr>
            <p:cNvGrpSpPr/>
            <p:nvPr/>
          </p:nvGrpSpPr>
          <p:grpSpPr>
            <a:xfrm rot="16200000">
              <a:off x="7732319" y="2169216"/>
              <a:ext cx="2224991" cy="3001344"/>
              <a:chOff x="1366997" y="4839620"/>
              <a:chExt cx="7619842" cy="1044247"/>
            </a:xfrm>
          </p:grpSpPr>
          <p:cxnSp>
            <p:nvCxnSpPr>
              <p:cNvPr id="75" name="连接符: 肘形 74">
                <a:extLst>
                  <a:ext uri="{FF2B5EF4-FFF2-40B4-BE49-F238E27FC236}">
                    <a16:creationId xmlns:a16="http://schemas.microsoft.com/office/drawing/2014/main" id="{F2FADD45-17F9-45E6-A915-87190E24177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4654794" y="1551823"/>
                <a:ext cx="1044247" cy="7619842"/>
              </a:xfrm>
              <a:prstGeom prst="bentConnector2">
                <a:avLst/>
              </a:prstGeom>
              <a:ln w="38100">
                <a:solidFill>
                  <a:srgbClr val="92D050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连接符: 肘形 75">
                <a:extLst>
                  <a:ext uri="{FF2B5EF4-FFF2-40B4-BE49-F238E27FC236}">
                    <a16:creationId xmlns:a16="http://schemas.microsoft.com/office/drawing/2014/main" id="{42350B7F-421D-4E08-8C72-EF783CE2A8D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H="1" flipV="1">
                <a:off x="8464714" y="5361743"/>
                <a:ext cx="1044245" cy="1"/>
              </a:xfrm>
              <a:prstGeom prst="bentConnector3">
                <a:avLst/>
              </a:prstGeom>
              <a:ln w="38100">
                <a:solidFill>
                  <a:srgbClr val="92D050"/>
                </a:solidFill>
                <a:prstDash val="sysDash"/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F712A2A5-080F-43C0-AEAD-A7296FFBED3B}"/>
                </a:ext>
              </a:extLst>
            </p:cNvPr>
            <p:cNvSpPr txBox="1"/>
            <p:nvPr/>
          </p:nvSpPr>
          <p:spPr>
            <a:xfrm>
              <a:off x="10278166" y="3565281"/>
              <a:ext cx="16933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Ambiguity</a:t>
              </a:r>
              <a:endParaRPr lang="zh-CN" altLang="en-US" sz="20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127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METHOD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B88576-CAEF-4215-BFD8-FA9966B66424}"/>
              </a:ext>
            </a:extLst>
          </p:cNvPr>
          <p:cNvSpPr txBox="1">
            <a:spLocks/>
          </p:cNvSpPr>
          <p:nvPr/>
        </p:nvSpPr>
        <p:spPr>
          <a:xfrm>
            <a:off x="317157" y="1558438"/>
            <a:ext cx="9293568" cy="523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600" dirty="0"/>
              <a:t>Variation-Consistency Loss</a:t>
            </a:r>
            <a:endParaRPr lang="en-US" sz="2600" dirty="0"/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748A38D8-D380-44C0-9AC3-EDE44737D222}"/>
              </a:ext>
            </a:extLst>
          </p:cNvPr>
          <p:cNvGrpSpPr/>
          <p:nvPr/>
        </p:nvGrpSpPr>
        <p:grpSpPr>
          <a:xfrm>
            <a:off x="4129212" y="3549615"/>
            <a:ext cx="2701586" cy="1477272"/>
            <a:chOff x="4384509" y="2672260"/>
            <a:chExt cx="2701586" cy="1477272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D0FCE85F-7D7E-48F5-BE5E-0A0519BB6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84509" y="2672260"/>
              <a:ext cx="2701586" cy="1262621"/>
            </a:xfrm>
            <a:prstGeom prst="rect">
              <a:avLst/>
            </a:prstGeom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547FA62B-F27B-48E1-B830-41F4E305A139}"/>
                </a:ext>
              </a:extLst>
            </p:cNvPr>
            <p:cNvSpPr txBox="1"/>
            <p:nvPr/>
          </p:nvSpPr>
          <p:spPr>
            <a:xfrm>
              <a:off x="4847956" y="3749422"/>
              <a:ext cx="16933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Network</a:t>
              </a:r>
              <a:endParaRPr lang="zh-CN" altLang="en-US" sz="20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4D3EBA1-E678-44DA-B6C5-B2CCBFB5B17A}"/>
              </a:ext>
            </a:extLst>
          </p:cNvPr>
          <p:cNvGrpSpPr/>
          <p:nvPr/>
        </p:nvGrpSpPr>
        <p:grpSpPr>
          <a:xfrm>
            <a:off x="367119" y="2240779"/>
            <a:ext cx="1856281" cy="4219783"/>
            <a:chOff x="367119" y="2240779"/>
            <a:chExt cx="1856281" cy="4219783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EF85C4B4-D952-44F5-A6F3-2A6B8F4DA3BD}"/>
                </a:ext>
              </a:extLst>
            </p:cNvPr>
            <p:cNvSpPr/>
            <p:nvPr/>
          </p:nvSpPr>
          <p:spPr>
            <a:xfrm>
              <a:off x="404673" y="2240779"/>
              <a:ext cx="1781175" cy="3766974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Content Placeholder 2">
              <a:extLst>
                <a:ext uri="{FF2B5EF4-FFF2-40B4-BE49-F238E27FC236}">
                  <a16:creationId xmlns:a16="http://schemas.microsoft.com/office/drawing/2014/main" id="{7A2FC45D-3F60-41BD-BEC1-45E8A29F1BE3}"/>
                </a:ext>
              </a:extLst>
            </p:cNvPr>
            <p:cNvSpPr txBox="1">
              <a:spLocks/>
            </p:cNvSpPr>
            <p:nvPr/>
          </p:nvSpPr>
          <p:spPr>
            <a:xfrm>
              <a:off x="367119" y="6108137"/>
              <a:ext cx="1856281" cy="3524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>
                  <a:solidFill>
                    <a:srgbClr val="FF8261"/>
                  </a:solidFill>
                </a:rPr>
                <a:t>Variation</a:t>
              </a:r>
              <a:endParaRPr lang="en-US" sz="1100" dirty="0">
                <a:solidFill>
                  <a:srgbClr val="FF8261"/>
                </a:solidFill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4B82CCEE-30F3-4240-9930-94A82EA355EE}"/>
              </a:ext>
            </a:extLst>
          </p:cNvPr>
          <p:cNvGrpSpPr/>
          <p:nvPr/>
        </p:nvGrpSpPr>
        <p:grpSpPr>
          <a:xfrm>
            <a:off x="7166293" y="2240779"/>
            <a:ext cx="2148147" cy="4219783"/>
            <a:chOff x="7166293" y="2240779"/>
            <a:chExt cx="2148147" cy="4219783"/>
          </a:xfrm>
        </p:grpSpPr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42D9CC1B-29C3-494E-89F3-1B4AAF825EB2}"/>
                </a:ext>
              </a:extLst>
            </p:cNvPr>
            <p:cNvSpPr/>
            <p:nvPr/>
          </p:nvSpPr>
          <p:spPr>
            <a:xfrm>
              <a:off x="7166293" y="2240779"/>
              <a:ext cx="2148147" cy="3766974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Content Placeholder 2">
              <a:extLst>
                <a:ext uri="{FF2B5EF4-FFF2-40B4-BE49-F238E27FC236}">
                  <a16:creationId xmlns:a16="http://schemas.microsoft.com/office/drawing/2014/main" id="{4B56D275-F7BC-46C5-8EA2-29CEC5338B4E}"/>
                </a:ext>
              </a:extLst>
            </p:cNvPr>
            <p:cNvSpPr txBox="1">
              <a:spLocks/>
            </p:cNvSpPr>
            <p:nvPr/>
          </p:nvSpPr>
          <p:spPr>
            <a:xfrm>
              <a:off x="7296671" y="6108137"/>
              <a:ext cx="1856281" cy="3524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>
                  <a:solidFill>
                    <a:srgbClr val="FF8261"/>
                  </a:solidFill>
                </a:rPr>
                <a:t>Consistency</a:t>
              </a:r>
              <a:endParaRPr lang="en-US" sz="1100" dirty="0">
                <a:solidFill>
                  <a:srgbClr val="FF8261"/>
                </a:solidFill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AF438101-32F2-4B2D-B362-2FE7398A71D4}"/>
              </a:ext>
            </a:extLst>
          </p:cNvPr>
          <p:cNvGrpSpPr/>
          <p:nvPr/>
        </p:nvGrpSpPr>
        <p:grpSpPr>
          <a:xfrm>
            <a:off x="1889770" y="3834936"/>
            <a:ext cx="7540118" cy="582794"/>
            <a:chOff x="1889770" y="3834936"/>
            <a:chExt cx="7540118" cy="582794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6CB8C2BB-0E7D-4107-9263-4FB9BC5472EA}"/>
                </a:ext>
              </a:extLst>
            </p:cNvPr>
            <p:cNvGrpSpPr/>
            <p:nvPr/>
          </p:nvGrpSpPr>
          <p:grpSpPr>
            <a:xfrm>
              <a:off x="1889770" y="3834936"/>
              <a:ext cx="393881" cy="570580"/>
              <a:chOff x="1309283" y="3839208"/>
              <a:chExt cx="393881" cy="570580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9" name="Content Placeholder 2">
                    <a:extLst>
                      <a:ext uri="{FF2B5EF4-FFF2-40B4-BE49-F238E27FC236}">
                        <a16:creationId xmlns:a16="http://schemas.microsoft.com/office/drawing/2014/main" id="{57600549-1DD8-46EF-9DDE-0CA5BBFAA7C7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317853" y="3898713"/>
                    <a:ext cx="385311" cy="351196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2286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Arial" panose="020B0604020202020204" pitchFamily="34" charset="0"/>
                      <a:buChar char="•"/>
                      <a:defRPr sz="1500" kern="1200" baseline="0">
                        <a:solidFill>
                          <a:schemeClr val="bg1"/>
                        </a:solidFill>
                        <a:latin typeface="Roboto Cn" pitchFamily="2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500" kern="1200" baseline="0">
                        <a:solidFill>
                          <a:schemeClr val="bg1"/>
                        </a:solidFill>
                        <a:latin typeface="Roboto Cn" pitchFamily="2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500" kern="1200" baseline="0">
                        <a:solidFill>
                          <a:schemeClr val="bg1"/>
                        </a:solidFill>
                        <a:latin typeface="Roboto Cn" pitchFamily="2" charset="0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500" kern="1200" baseline="0">
                        <a:solidFill>
                          <a:schemeClr val="bg1"/>
                        </a:solidFill>
                        <a:latin typeface="Roboto Cn" pitchFamily="2" charset="0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500" kern="1200" baseline="0">
                        <a:solidFill>
                          <a:schemeClr val="bg1"/>
                        </a:solidFill>
                        <a:latin typeface="Roboto Cn" pitchFamily="2" charset="0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None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1" i="1" smtClean="0">
                              <a:solidFill>
                                <a:srgbClr val="FF8261"/>
                              </a:solidFill>
                              <a:latin typeface="Cambria Math" panose="02040503050406030204" pitchFamily="18" charset="0"/>
                            </a:rPr>
                            <m:t>𝝃</m:t>
                          </m:r>
                        </m:oMath>
                      </m:oMathPara>
                    </a14:m>
                    <a:endParaRPr lang="en-US" sz="2000" b="1" dirty="0">
                      <a:solidFill>
                        <a:srgbClr val="FF826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9" name="Content Placeholder 2">
                    <a:extLst>
                      <a:ext uri="{FF2B5EF4-FFF2-40B4-BE49-F238E27FC236}">
                        <a16:creationId xmlns:a16="http://schemas.microsoft.com/office/drawing/2014/main" id="{57600549-1DD8-46EF-9DDE-0CA5BBFAA7C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317853" y="3898713"/>
                    <a:ext cx="385311" cy="351196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6250" b="-2631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47" name="直接箭头连接符 46">
                <a:extLst>
                  <a:ext uri="{FF2B5EF4-FFF2-40B4-BE49-F238E27FC236}">
                    <a16:creationId xmlns:a16="http://schemas.microsoft.com/office/drawing/2014/main" id="{7956DA74-D56D-457D-9D85-A7AE9CD7B18D}"/>
                  </a:ext>
                </a:extLst>
              </p:cNvPr>
              <p:cNvCxnSpPr>
                <a:stCxn id="9" idx="2"/>
                <a:endCxn id="13" idx="0"/>
              </p:cNvCxnSpPr>
              <p:nvPr/>
            </p:nvCxnSpPr>
            <p:spPr>
              <a:xfrm>
                <a:off x="1309283" y="3839208"/>
                <a:ext cx="0" cy="570580"/>
              </a:xfrm>
              <a:prstGeom prst="straightConnector1">
                <a:avLst/>
              </a:prstGeom>
              <a:ln w="28575">
                <a:solidFill>
                  <a:srgbClr val="FF826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A3FEFEB0-6E33-4E62-915C-D90AFE447C1F}"/>
                </a:ext>
              </a:extLst>
            </p:cNvPr>
            <p:cNvGrpSpPr/>
            <p:nvPr/>
          </p:nvGrpSpPr>
          <p:grpSpPr>
            <a:xfrm>
              <a:off x="9036007" y="3847150"/>
              <a:ext cx="393881" cy="570580"/>
              <a:chOff x="1309283" y="3839208"/>
              <a:chExt cx="393881" cy="570580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5" name="Content Placeholder 2">
                    <a:extLst>
                      <a:ext uri="{FF2B5EF4-FFF2-40B4-BE49-F238E27FC236}">
                        <a16:creationId xmlns:a16="http://schemas.microsoft.com/office/drawing/2014/main" id="{182F1B9A-8697-4FC0-A252-1CE732CAB6E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317853" y="3898713"/>
                    <a:ext cx="385311" cy="351196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2286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Arial" panose="020B0604020202020204" pitchFamily="34" charset="0"/>
                      <a:buChar char="•"/>
                      <a:defRPr sz="1500" kern="1200" baseline="0">
                        <a:solidFill>
                          <a:schemeClr val="bg1"/>
                        </a:solidFill>
                        <a:latin typeface="Roboto Cn" pitchFamily="2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500" kern="1200" baseline="0">
                        <a:solidFill>
                          <a:schemeClr val="bg1"/>
                        </a:solidFill>
                        <a:latin typeface="Roboto Cn" pitchFamily="2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500" kern="1200" baseline="0">
                        <a:solidFill>
                          <a:schemeClr val="bg1"/>
                        </a:solidFill>
                        <a:latin typeface="Roboto Cn" pitchFamily="2" charset="0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500" kern="1200" baseline="0">
                        <a:solidFill>
                          <a:schemeClr val="bg1"/>
                        </a:solidFill>
                        <a:latin typeface="Roboto Cn" pitchFamily="2" charset="0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500" kern="1200" baseline="0">
                        <a:solidFill>
                          <a:schemeClr val="bg1"/>
                        </a:solidFill>
                        <a:latin typeface="Roboto Cn" pitchFamily="2" charset="0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0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None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1" i="1" smtClean="0">
                              <a:solidFill>
                                <a:srgbClr val="FF8261"/>
                              </a:solidFill>
                              <a:latin typeface="Cambria Math" panose="02040503050406030204" pitchFamily="18" charset="0"/>
                            </a:rPr>
                            <m:t>𝝃</m:t>
                          </m:r>
                        </m:oMath>
                      </m:oMathPara>
                    </a14:m>
                    <a:endParaRPr lang="en-US" sz="2000" b="1" dirty="0">
                      <a:solidFill>
                        <a:srgbClr val="FF826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55" name="Content Placeholder 2">
                    <a:extLst>
                      <a:ext uri="{FF2B5EF4-FFF2-40B4-BE49-F238E27FC236}">
                        <a16:creationId xmlns:a16="http://schemas.microsoft.com/office/drawing/2014/main" id="{182F1B9A-8697-4FC0-A252-1CE732CAB6E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317853" y="3898713"/>
                    <a:ext cx="385311" cy="351196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l="-6349" b="-2631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56" name="直接箭头连接符 55">
                <a:extLst>
                  <a:ext uri="{FF2B5EF4-FFF2-40B4-BE49-F238E27FC236}">
                    <a16:creationId xmlns:a16="http://schemas.microsoft.com/office/drawing/2014/main" id="{7C175C48-577A-4CF0-9436-BCD852669D87}"/>
                  </a:ext>
                </a:extLst>
              </p:cNvPr>
              <p:cNvCxnSpPr/>
              <p:nvPr/>
            </p:nvCxnSpPr>
            <p:spPr>
              <a:xfrm>
                <a:off x="1309283" y="3839208"/>
                <a:ext cx="0" cy="570580"/>
              </a:xfrm>
              <a:prstGeom prst="straightConnector1">
                <a:avLst/>
              </a:prstGeom>
              <a:ln w="28575">
                <a:solidFill>
                  <a:srgbClr val="FF826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DD20DA8B-A93B-442F-A8AD-0404312A0C25}"/>
              </a:ext>
            </a:extLst>
          </p:cNvPr>
          <p:cNvGrpSpPr/>
          <p:nvPr/>
        </p:nvGrpSpPr>
        <p:grpSpPr>
          <a:xfrm>
            <a:off x="290768" y="2293749"/>
            <a:ext cx="11148018" cy="1887177"/>
            <a:chOff x="290768" y="2293749"/>
            <a:chExt cx="11148018" cy="1887177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AA69F6F-B0DF-4964-A307-74EB1E2BA09D}"/>
                </a:ext>
              </a:extLst>
            </p:cNvPr>
            <p:cNvGrpSpPr/>
            <p:nvPr/>
          </p:nvGrpSpPr>
          <p:grpSpPr>
            <a:xfrm>
              <a:off x="2099764" y="2559990"/>
              <a:ext cx="1856281" cy="1585913"/>
              <a:chOff x="1362989" y="3277738"/>
              <a:chExt cx="1856281" cy="1585913"/>
            </a:xfrm>
          </p:grpSpPr>
          <p:pic>
            <p:nvPicPr>
              <p:cNvPr id="28" name="图片 27">
                <a:extLst>
                  <a:ext uri="{FF2B5EF4-FFF2-40B4-BE49-F238E27FC236}">
                    <a16:creationId xmlns:a16="http://schemas.microsoft.com/office/drawing/2014/main" id="{DC81079A-EBFB-4B01-A693-2366041262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62112" y="3277738"/>
                <a:ext cx="1247775" cy="1247775"/>
              </a:xfrm>
              <a:prstGeom prst="rect">
                <a:avLst/>
              </a:prstGeom>
            </p:spPr>
          </p:pic>
          <p:sp>
            <p:nvSpPr>
              <p:cNvPr id="29" name="Content Placeholder 2">
                <a:extLst>
                  <a:ext uri="{FF2B5EF4-FFF2-40B4-BE49-F238E27FC236}">
                    <a16:creationId xmlns:a16="http://schemas.microsoft.com/office/drawing/2014/main" id="{66238374-4613-4037-AF81-28CC20F952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62989" y="4511226"/>
                <a:ext cx="1856281" cy="3524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800" dirty="0">
                    <a:solidFill>
                      <a:srgbClr val="FFE699"/>
                    </a:solidFill>
                  </a:rPr>
                  <a:t>1</a:t>
                </a:r>
                <a:r>
                  <a:rPr lang="en-US" sz="1800" baseline="30000" dirty="0">
                    <a:solidFill>
                      <a:srgbClr val="FFE699"/>
                    </a:solidFill>
                  </a:rPr>
                  <a:t>st</a:t>
                </a:r>
                <a:r>
                  <a:rPr lang="en-US" sz="1800" dirty="0">
                    <a:solidFill>
                      <a:srgbClr val="FFE699"/>
                    </a:solidFill>
                  </a:rPr>
                  <a:t> Input Image</a:t>
                </a:r>
                <a:endParaRPr lang="en-US" sz="1100" dirty="0">
                  <a:solidFill>
                    <a:srgbClr val="FFE699"/>
                  </a:solidFill>
                </a:endParaRPr>
              </a:p>
            </p:txBody>
          </p:sp>
        </p:grp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52ADD09C-A1A9-400F-9FB6-7CCB0944CCC7}"/>
                </a:ext>
              </a:extLst>
            </p:cNvPr>
            <p:cNvGrpSpPr/>
            <p:nvPr/>
          </p:nvGrpSpPr>
          <p:grpSpPr>
            <a:xfrm>
              <a:off x="6962736" y="2355663"/>
              <a:ext cx="2524150" cy="1746000"/>
              <a:chOff x="6962736" y="2355663"/>
              <a:chExt cx="2524150" cy="1746000"/>
            </a:xfrm>
          </p:grpSpPr>
          <p:pic>
            <p:nvPicPr>
              <p:cNvPr id="31" name="图片 30">
                <a:extLst>
                  <a:ext uri="{FF2B5EF4-FFF2-40B4-BE49-F238E27FC236}">
                    <a16:creationId xmlns:a16="http://schemas.microsoft.com/office/drawing/2014/main" id="{7388497E-6205-4A2E-B1BB-1C3EE849FC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70139" y="2355663"/>
                <a:ext cx="1781175" cy="1543050"/>
              </a:xfrm>
              <a:prstGeom prst="rect">
                <a:avLst/>
              </a:prstGeom>
            </p:spPr>
          </p:pic>
          <p:sp>
            <p:nvSpPr>
              <p:cNvPr id="34" name="Content Placeholder 2">
                <a:extLst>
                  <a:ext uri="{FF2B5EF4-FFF2-40B4-BE49-F238E27FC236}">
                    <a16:creationId xmlns:a16="http://schemas.microsoft.com/office/drawing/2014/main" id="{0AA04477-3BDA-48B6-A206-5DFF0D2CFE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962736" y="3749238"/>
                <a:ext cx="2524150" cy="3524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800" dirty="0">
                    <a:solidFill>
                      <a:srgbClr val="FFE699"/>
                    </a:solidFill>
                  </a:rPr>
                  <a:t>1</a:t>
                </a:r>
                <a:r>
                  <a:rPr lang="en-US" sz="1800" baseline="30000" dirty="0">
                    <a:solidFill>
                      <a:srgbClr val="FFE699"/>
                    </a:solidFill>
                  </a:rPr>
                  <a:t>st</a:t>
                </a:r>
                <a:r>
                  <a:rPr lang="en-US" sz="1800" dirty="0">
                    <a:solidFill>
                      <a:srgbClr val="FFE699"/>
                    </a:solidFill>
                  </a:rPr>
                  <a:t> Basis Materials</a:t>
                </a:r>
                <a:endParaRPr lang="en-US" sz="1100" dirty="0">
                  <a:solidFill>
                    <a:srgbClr val="FFE699"/>
                  </a:solidFill>
                </a:endParaRPr>
              </a:p>
            </p:txBody>
          </p:sp>
        </p:grp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6C5EAF46-5A40-40B4-BC17-7B392BF846C4}"/>
                </a:ext>
              </a:extLst>
            </p:cNvPr>
            <p:cNvGrpSpPr/>
            <p:nvPr/>
          </p:nvGrpSpPr>
          <p:grpSpPr>
            <a:xfrm>
              <a:off x="9465959" y="2293749"/>
              <a:ext cx="1972827" cy="1780255"/>
              <a:chOff x="7421362" y="4155888"/>
              <a:chExt cx="1972827" cy="1780255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91384D98-228A-4872-9204-0C10327AC5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622539" y="4155888"/>
                <a:ext cx="1771650" cy="1543050"/>
              </a:xfrm>
              <a:prstGeom prst="rect">
                <a:avLst/>
              </a:prstGeom>
            </p:spPr>
          </p:pic>
          <p:sp>
            <p:nvSpPr>
              <p:cNvPr id="35" name="Content Placeholder 2">
                <a:extLst>
                  <a:ext uri="{FF2B5EF4-FFF2-40B4-BE49-F238E27FC236}">
                    <a16:creationId xmlns:a16="http://schemas.microsoft.com/office/drawing/2014/main" id="{EA0626A8-298E-4E20-B73C-9005AA19645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21362" y="5583718"/>
                <a:ext cx="1856281" cy="3524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800" dirty="0">
                    <a:solidFill>
                      <a:srgbClr val="FFE699"/>
                    </a:solidFill>
                  </a:rPr>
                  <a:t>1</a:t>
                </a:r>
                <a:r>
                  <a:rPr lang="en-US" sz="1800" baseline="30000" dirty="0">
                    <a:solidFill>
                      <a:srgbClr val="FFE699"/>
                    </a:solidFill>
                  </a:rPr>
                  <a:t>st</a:t>
                </a:r>
                <a:r>
                  <a:rPr lang="en-US" sz="1800" dirty="0">
                    <a:solidFill>
                      <a:srgbClr val="FFE699"/>
                    </a:solidFill>
                  </a:rPr>
                  <a:t> Weights</a:t>
                </a:r>
                <a:endParaRPr lang="en-US" sz="1100" dirty="0">
                  <a:solidFill>
                    <a:srgbClr val="FFE699"/>
                  </a:solidFill>
                </a:endParaRPr>
              </a:p>
            </p:txBody>
          </p:sp>
        </p:grpSp>
        <p:cxnSp>
          <p:nvCxnSpPr>
            <p:cNvPr id="7" name="连接符: 肘形 6">
              <a:extLst>
                <a:ext uri="{FF2B5EF4-FFF2-40B4-BE49-F238E27FC236}">
                  <a16:creationId xmlns:a16="http://schemas.microsoft.com/office/drawing/2014/main" id="{FC63A06A-F680-4445-8226-6A4BDBE66586}"/>
                </a:ext>
              </a:extLst>
            </p:cNvPr>
            <p:cNvCxnSpPr>
              <a:cxnSpLocks/>
              <a:stCxn id="28" idx="3"/>
              <a:endCxn id="20" idx="1"/>
            </p:cNvCxnSpPr>
            <p:nvPr/>
          </p:nvCxnSpPr>
          <p:spPr>
            <a:xfrm>
              <a:off x="3646662" y="3183878"/>
              <a:ext cx="482550" cy="997048"/>
            </a:xfrm>
            <a:prstGeom prst="bentConnector3">
              <a:avLst/>
            </a:prstGeom>
            <a:ln w="38100">
              <a:solidFill>
                <a:schemeClr val="accent4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连接符: 肘形 36">
              <a:extLst>
                <a:ext uri="{FF2B5EF4-FFF2-40B4-BE49-F238E27FC236}">
                  <a16:creationId xmlns:a16="http://schemas.microsoft.com/office/drawing/2014/main" id="{9CFE07BF-68A6-48A7-8100-1DDE64ABFB49}"/>
                </a:ext>
              </a:extLst>
            </p:cNvPr>
            <p:cNvCxnSpPr>
              <a:cxnSpLocks/>
              <a:stCxn id="20" idx="3"/>
              <a:endCxn id="31" idx="1"/>
            </p:cNvCxnSpPr>
            <p:nvPr/>
          </p:nvCxnSpPr>
          <p:spPr>
            <a:xfrm flipV="1">
              <a:off x="6830798" y="3127188"/>
              <a:ext cx="639341" cy="1053738"/>
            </a:xfrm>
            <a:prstGeom prst="bentConnector3">
              <a:avLst>
                <a:gd name="adj1" fmla="val 30930"/>
              </a:avLst>
            </a:prstGeom>
            <a:ln w="38100">
              <a:solidFill>
                <a:schemeClr val="accent4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E8AADED6-0527-4502-8CCB-BA9B4324C7CE}"/>
                </a:ext>
              </a:extLst>
            </p:cNvPr>
            <p:cNvGrpSpPr/>
            <p:nvPr/>
          </p:nvGrpSpPr>
          <p:grpSpPr>
            <a:xfrm>
              <a:off x="290768" y="2581908"/>
              <a:ext cx="1856281" cy="1572614"/>
              <a:chOff x="290768" y="2581908"/>
              <a:chExt cx="1856281" cy="1572614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3FECD3E3-C038-4CF0-990B-EB5BE4409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80633" y="2581908"/>
                <a:ext cx="1257300" cy="1257300"/>
              </a:xfrm>
              <a:prstGeom prst="rect">
                <a:avLst/>
              </a:prstGeom>
            </p:spPr>
          </p:pic>
          <p:sp>
            <p:nvSpPr>
              <p:cNvPr id="58" name="Content Placeholder 2">
                <a:extLst>
                  <a:ext uri="{FF2B5EF4-FFF2-40B4-BE49-F238E27FC236}">
                    <a16:creationId xmlns:a16="http://schemas.microsoft.com/office/drawing/2014/main" id="{1993DA6F-59BE-4608-B935-C43758F179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0768" y="3802097"/>
                <a:ext cx="1856281" cy="3524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800" dirty="0">
                    <a:solidFill>
                      <a:srgbClr val="FFE699"/>
                    </a:solidFill>
                  </a:rPr>
                  <a:t>1</a:t>
                </a:r>
                <a:r>
                  <a:rPr lang="en-US" sz="1800" baseline="30000" dirty="0">
                    <a:solidFill>
                      <a:srgbClr val="FFE699"/>
                    </a:solidFill>
                  </a:rPr>
                  <a:t>st</a:t>
                </a:r>
                <a:r>
                  <a:rPr lang="en-US" sz="1800" dirty="0">
                    <a:solidFill>
                      <a:srgbClr val="FFE699"/>
                    </a:solidFill>
                  </a:rPr>
                  <a:t> SVBRDF</a:t>
                </a:r>
                <a:endParaRPr lang="en-US" sz="1100" dirty="0">
                  <a:solidFill>
                    <a:srgbClr val="FFE699"/>
                  </a:solidFill>
                </a:endParaRPr>
              </a:p>
            </p:txBody>
          </p:sp>
        </p:grp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94147D7E-9025-4359-8EB6-EB77858DFE14}"/>
              </a:ext>
            </a:extLst>
          </p:cNvPr>
          <p:cNvGrpSpPr/>
          <p:nvPr/>
        </p:nvGrpSpPr>
        <p:grpSpPr>
          <a:xfrm>
            <a:off x="7175415" y="4196911"/>
            <a:ext cx="2148147" cy="1739232"/>
            <a:chOff x="9382270" y="2355663"/>
            <a:chExt cx="2148147" cy="1739232"/>
          </a:xfrm>
        </p:grpSpPr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6F4942BB-C48F-4807-9662-2F436D30B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650351" y="2355663"/>
              <a:ext cx="1781175" cy="1543050"/>
            </a:xfrm>
            <a:prstGeom prst="rect">
              <a:avLst/>
            </a:prstGeom>
          </p:spPr>
        </p:pic>
        <p:sp>
          <p:nvSpPr>
            <p:cNvPr id="66" name="Content Placeholder 2">
              <a:extLst>
                <a:ext uri="{FF2B5EF4-FFF2-40B4-BE49-F238E27FC236}">
                  <a16:creationId xmlns:a16="http://schemas.microsoft.com/office/drawing/2014/main" id="{D4ED96E6-1B1B-453D-B540-41502D4F9C6B}"/>
                </a:ext>
              </a:extLst>
            </p:cNvPr>
            <p:cNvSpPr txBox="1">
              <a:spLocks/>
            </p:cNvSpPr>
            <p:nvPr/>
          </p:nvSpPr>
          <p:spPr>
            <a:xfrm>
              <a:off x="9382270" y="3742470"/>
              <a:ext cx="2148147" cy="3524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>
                  <a:solidFill>
                    <a:srgbClr val="00B0F0"/>
                  </a:solidFill>
                </a:rPr>
                <a:t>2</a:t>
              </a:r>
              <a:r>
                <a:rPr lang="en-US" sz="1800" baseline="30000" dirty="0">
                  <a:solidFill>
                    <a:srgbClr val="00B0F0"/>
                  </a:solidFill>
                </a:rPr>
                <a:t>nd</a:t>
              </a:r>
              <a:r>
                <a:rPr lang="en-US" sz="1800" dirty="0">
                  <a:solidFill>
                    <a:srgbClr val="00B0F0"/>
                  </a:solidFill>
                </a:rPr>
                <a:t> Basis Materials</a:t>
              </a:r>
              <a:endParaRPr lang="en-US" sz="1100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0BE44250-CBB2-4B26-B2AF-6906A5A76AB7}"/>
              </a:ext>
            </a:extLst>
          </p:cNvPr>
          <p:cNvGrpSpPr/>
          <p:nvPr/>
        </p:nvGrpSpPr>
        <p:grpSpPr>
          <a:xfrm>
            <a:off x="2094633" y="4155888"/>
            <a:ext cx="9344153" cy="1851865"/>
            <a:chOff x="2094633" y="4155888"/>
            <a:chExt cx="9344153" cy="1851865"/>
          </a:xfrm>
        </p:grpSpPr>
        <p:cxnSp>
          <p:nvCxnSpPr>
            <p:cNvPr id="41" name="连接符: 肘形 40">
              <a:extLst>
                <a:ext uri="{FF2B5EF4-FFF2-40B4-BE49-F238E27FC236}">
                  <a16:creationId xmlns:a16="http://schemas.microsoft.com/office/drawing/2014/main" id="{06C3A9E0-7B9B-41BB-96AE-DEF7D54AA423}"/>
                </a:ext>
              </a:extLst>
            </p:cNvPr>
            <p:cNvCxnSpPr>
              <a:cxnSpLocks/>
              <a:stCxn id="52" idx="3"/>
              <a:endCxn id="20" idx="1"/>
            </p:cNvCxnSpPr>
            <p:nvPr/>
          </p:nvCxnSpPr>
          <p:spPr>
            <a:xfrm flipV="1">
              <a:off x="3646662" y="4180926"/>
              <a:ext cx="482550" cy="862275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00B0F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连接符: 肘形 43">
              <a:extLst>
                <a:ext uri="{FF2B5EF4-FFF2-40B4-BE49-F238E27FC236}">
                  <a16:creationId xmlns:a16="http://schemas.microsoft.com/office/drawing/2014/main" id="{FCB22335-A46A-41D0-B055-C1B784AF1C57}"/>
                </a:ext>
              </a:extLst>
            </p:cNvPr>
            <p:cNvCxnSpPr>
              <a:cxnSpLocks/>
              <a:stCxn id="20" idx="3"/>
              <a:endCxn id="62" idx="1"/>
            </p:cNvCxnSpPr>
            <p:nvPr/>
          </p:nvCxnSpPr>
          <p:spPr>
            <a:xfrm>
              <a:off x="6830798" y="4180926"/>
              <a:ext cx="612698" cy="787510"/>
            </a:xfrm>
            <a:prstGeom prst="bentConnector3">
              <a:avLst>
                <a:gd name="adj1" fmla="val 31759"/>
              </a:avLst>
            </a:prstGeom>
            <a:ln w="38100">
              <a:solidFill>
                <a:srgbClr val="00B0F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E2B90646-4EB7-4527-9144-717EABCBB41E}"/>
                </a:ext>
              </a:extLst>
            </p:cNvPr>
            <p:cNvGrpSpPr/>
            <p:nvPr/>
          </p:nvGrpSpPr>
          <p:grpSpPr>
            <a:xfrm>
              <a:off x="2094633" y="4419313"/>
              <a:ext cx="1856281" cy="1588440"/>
              <a:chOff x="2094633" y="4419313"/>
              <a:chExt cx="1856281" cy="1588440"/>
            </a:xfrm>
          </p:grpSpPr>
          <p:pic>
            <p:nvPicPr>
              <p:cNvPr id="52" name="图片 51">
                <a:extLst>
                  <a:ext uri="{FF2B5EF4-FFF2-40B4-BE49-F238E27FC236}">
                    <a16:creationId xmlns:a16="http://schemas.microsoft.com/office/drawing/2014/main" id="{EB25A325-67C4-4B7A-99E4-0BF6047146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398887" y="4419313"/>
                <a:ext cx="1247775" cy="1247775"/>
              </a:xfrm>
              <a:prstGeom prst="rect">
                <a:avLst/>
              </a:prstGeom>
            </p:spPr>
          </p:pic>
          <p:sp>
            <p:nvSpPr>
              <p:cNvPr id="57" name="Content Placeholder 2">
                <a:extLst>
                  <a:ext uri="{FF2B5EF4-FFF2-40B4-BE49-F238E27FC236}">
                    <a16:creationId xmlns:a16="http://schemas.microsoft.com/office/drawing/2014/main" id="{874D18EA-4EBB-43C7-B8CF-AC1133F5998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94633" y="5655328"/>
                <a:ext cx="1856281" cy="3524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800" dirty="0">
                    <a:solidFill>
                      <a:srgbClr val="00B0F0"/>
                    </a:solidFill>
                  </a:rPr>
                  <a:t>2</a:t>
                </a:r>
                <a:r>
                  <a:rPr lang="en-US" sz="1800" baseline="30000" dirty="0">
                    <a:solidFill>
                      <a:srgbClr val="00B0F0"/>
                    </a:solidFill>
                  </a:rPr>
                  <a:t>nd</a:t>
                </a:r>
                <a:r>
                  <a:rPr lang="en-US" sz="1800" dirty="0">
                    <a:solidFill>
                      <a:srgbClr val="00B0F0"/>
                    </a:solidFill>
                  </a:rPr>
                  <a:t> Input Image</a:t>
                </a:r>
                <a:endParaRPr lang="en-US" sz="11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69" name="组合 68">
              <a:extLst>
                <a:ext uri="{FF2B5EF4-FFF2-40B4-BE49-F238E27FC236}">
                  <a16:creationId xmlns:a16="http://schemas.microsoft.com/office/drawing/2014/main" id="{ECB40B61-3F43-408C-89B8-D82045F582E4}"/>
                </a:ext>
              </a:extLst>
            </p:cNvPr>
            <p:cNvGrpSpPr/>
            <p:nvPr/>
          </p:nvGrpSpPr>
          <p:grpSpPr>
            <a:xfrm>
              <a:off x="9465959" y="4155888"/>
              <a:ext cx="1972827" cy="1780255"/>
              <a:chOff x="7421362" y="4155888"/>
              <a:chExt cx="1972827" cy="1780255"/>
            </a:xfrm>
          </p:grpSpPr>
          <p:pic>
            <p:nvPicPr>
              <p:cNvPr id="70" name="图片 69">
                <a:extLst>
                  <a:ext uri="{FF2B5EF4-FFF2-40B4-BE49-F238E27FC236}">
                    <a16:creationId xmlns:a16="http://schemas.microsoft.com/office/drawing/2014/main" id="{96DFE33A-CCD2-4ED7-820F-5A536AC532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622539" y="4155888"/>
                <a:ext cx="1771650" cy="1543050"/>
              </a:xfrm>
              <a:prstGeom prst="rect">
                <a:avLst/>
              </a:prstGeom>
            </p:spPr>
          </p:pic>
          <p:sp>
            <p:nvSpPr>
              <p:cNvPr id="72" name="Content Placeholder 2">
                <a:extLst>
                  <a:ext uri="{FF2B5EF4-FFF2-40B4-BE49-F238E27FC236}">
                    <a16:creationId xmlns:a16="http://schemas.microsoft.com/office/drawing/2014/main" id="{7546B57E-F9E6-46E9-AD52-EB74590356D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21362" y="5583718"/>
                <a:ext cx="1856281" cy="3524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800" dirty="0">
                    <a:solidFill>
                      <a:srgbClr val="00B0F0"/>
                    </a:solidFill>
                  </a:rPr>
                  <a:t>2</a:t>
                </a:r>
                <a:r>
                  <a:rPr lang="en-US" sz="1800" baseline="30000" dirty="0">
                    <a:solidFill>
                      <a:srgbClr val="00B0F0"/>
                    </a:solidFill>
                  </a:rPr>
                  <a:t>nd</a:t>
                </a:r>
                <a:r>
                  <a:rPr lang="en-US" sz="1800" dirty="0">
                    <a:solidFill>
                      <a:srgbClr val="00B0F0"/>
                    </a:solidFill>
                  </a:rPr>
                  <a:t> Weights</a:t>
                </a:r>
                <a:endParaRPr lang="en-US" sz="1100" dirty="0">
                  <a:solidFill>
                    <a:srgbClr val="00B0F0"/>
                  </a:solidFill>
                </a:endParaRPr>
              </a:p>
            </p:txBody>
          </p:sp>
        </p:grp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5AA0941-B555-4950-AEF5-E335CD944362}"/>
              </a:ext>
            </a:extLst>
          </p:cNvPr>
          <p:cNvGrpSpPr/>
          <p:nvPr/>
        </p:nvGrpSpPr>
        <p:grpSpPr>
          <a:xfrm>
            <a:off x="290768" y="4409788"/>
            <a:ext cx="1856281" cy="1592085"/>
            <a:chOff x="290768" y="4409788"/>
            <a:chExt cx="1856281" cy="1592085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2A6F2EE4-3628-4EFE-BD13-0E81B2B702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80633" y="4409788"/>
              <a:ext cx="1257300" cy="1257300"/>
            </a:xfrm>
            <a:prstGeom prst="rect">
              <a:avLst/>
            </a:prstGeom>
          </p:spPr>
        </p:pic>
        <p:sp>
          <p:nvSpPr>
            <p:cNvPr id="59" name="Content Placeholder 2">
              <a:extLst>
                <a:ext uri="{FF2B5EF4-FFF2-40B4-BE49-F238E27FC236}">
                  <a16:creationId xmlns:a16="http://schemas.microsoft.com/office/drawing/2014/main" id="{13EA7352-EE8D-4AFA-86C1-6AEC6A246B33}"/>
                </a:ext>
              </a:extLst>
            </p:cNvPr>
            <p:cNvSpPr txBox="1">
              <a:spLocks/>
            </p:cNvSpPr>
            <p:nvPr/>
          </p:nvSpPr>
          <p:spPr>
            <a:xfrm>
              <a:off x="290768" y="5649448"/>
              <a:ext cx="1856281" cy="3524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>
                  <a:solidFill>
                    <a:srgbClr val="00B0F0"/>
                  </a:solidFill>
                </a:rPr>
                <a:t>2</a:t>
              </a:r>
              <a:r>
                <a:rPr lang="en-US" sz="1800" baseline="30000" dirty="0">
                  <a:solidFill>
                    <a:srgbClr val="00B0F0"/>
                  </a:solidFill>
                </a:rPr>
                <a:t>nd</a:t>
              </a:r>
              <a:r>
                <a:rPr lang="en-US" sz="1800" dirty="0">
                  <a:solidFill>
                    <a:srgbClr val="00B0F0"/>
                  </a:solidFill>
                </a:rPr>
                <a:t> SVBRDF</a:t>
              </a:r>
              <a:endParaRPr lang="en-US" sz="1100" dirty="0">
                <a:solidFill>
                  <a:srgbClr val="00B0F0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Content Placeholder 2">
                <a:extLst>
                  <a:ext uri="{FF2B5EF4-FFF2-40B4-BE49-F238E27FC236}">
                    <a16:creationId xmlns:a16="http://schemas.microsoft.com/office/drawing/2014/main" id="{DCA71141-58C9-4EAD-BEDF-06CC060E780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47839" y="2330575"/>
                <a:ext cx="3448832" cy="157607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800" dirty="0">
                    <a:solidFill>
                      <a:schemeClr val="bg1"/>
                    </a:solidFill>
                  </a:rPr>
                  <a:t>Add Radom and Uniform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𝜉</m:t>
                    </m:r>
                  </m:oMath>
                </a14:m>
                <a:r>
                  <a:rPr lang="en-US" sz="1800" dirty="0">
                    <a:solidFill>
                      <a:schemeClr val="bg1"/>
                    </a:solidFill>
                  </a:rPr>
                  <a:t> for the new input </a:t>
                </a:r>
                <a:r>
                  <a:rPr lang="en-US" sz="1800" dirty="0" err="1">
                    <a:solidFill>
                      <a:schemeClr val="bg1"/>
                    </a:solidFill>
                  </a:rPr>
                  <a:t>genration</a:t>
                </a:r>
                <a:endParaRPr lang="en-US" sz="1800" dirty="0">
                  <a:solidFill>
                    <a:schemeClr val="bg1"/>
                  </a:solidFill>
                </a:endParaRPr>
              </a:p>
              <a:p>
                <a:r>
                  <a:rPr lang="en-US" sz="1800" dirty="0">
                    <a:solidFill>
                      <a:schemeClr val="bg1"/>
                    </a:solidFill>
                  </a:rPr>
                  <a:t>Twice network forward pass</a:t>
                </a:r>
              </a:p>
            </p:txBody>
          </p:sp>
        </mc:Choice>
        <mc:Fallback xmlns="">
          <p:sp>
            <p:nvSpPr>
              <p:cNvPr id="67" name="Content Placeholder 2">
                <a:extLst>
                  <a:ext uri="{FF2B5EF4-FFF2-40B4-BE49-F238E27FC236}">
                    <a16:creationId xmlns:a16="http://schemas.microsoft.com/office/drawing/2014/main" id="{DCA71141-58C9-4EAD-BEDF-06CC060E78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7839" y="2330575"/>
                <a:ext cx="3448832" cy="1576079"/>
              </a:xfrm>
              <a:prstGeom prst="rect">
                <a:avLst/>
              </a:prstGeom>
              <a:blipFill>
                <a:blip r:embed="rId13"/>
                <a:stretch>
                  <a:fillRect l="-1060" t="-3475" r="-30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0478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5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 tmFilter="0, 0; .2, .5; .8, .5; 1, 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500" autoRev="1" fill="hold"/>
                                        <p:tgtEl>
                                          <p:spTgt spid="6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50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26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 tmFilter="0, 0; .2, .5; .8, .5; 1, 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500" autoRev="1" fill="hold"/>
                                        <p:tgtEl>
                                          <p:spTgt spid="6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6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 tmFilter="0, 0; .2, .5; .8, .5; 1, 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500" autoRev="1" fill="hold"/>
                                        <p:tgtEl>
                                          <p:spTgt spid="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50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26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 tmFilter="0, 0; .2, .5; .8, .5; 1, 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500" autoRev="1" fill="hold"/>
                                        <p:tgtEl>
                                          <p:spTgt spid="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METHOD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5F6871-2B3F-4B33-944C-C4192C159490}"/>
              </a:ext>
            </a:extLst>
          </p:cNvPr>
          <p:cNvSpPr txBox="1">
            <a:spLocks/>
          </p:cNvSpPr>
          <p:nvPr/>
        </p:nvSpPr>
        <p:spPr>
          <a:xfrm>
            <a:off x="317156" y="1558438"/>
            <a:ext cx="960408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600" dirty="0"/>
              <a:t>Real Capture --- Mobile Setting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65BDDD5-E234-4C60-AC4F-3C0634D26A9D}"/>
              </a:ext>
            </a:extLst>
          </p:cNvPr>
          <p:cNvSpPr txBox="1">
            <a:spLocks/>
          </p:cNvSpPr>
          <p:nvPr/>
        </p:nvSpPr>
        <p:spPr>
          <a:xfrm>
            <a:off x="667796" y="5303954"/>
            <a:ext cx="3392434" cy="471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/>
              <a:t>Single Flash Image Capture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9E937D-F746-43C9-8AFA-DE483BF590D6}"/>
              </a:ext>
            </a:extLst>
          </p:cNvPr>
          <p:cNvSpPr txBox="1">
            <a:spLocks/>
          </p:cNvSpPr>
          <p:nvPr/>
        </p:nvSpPr>
        <p:spPr>
          <a:xfrm>
            <a:off x="5119197" y="2908419"/>
            <a:ext cx="5418164" cy="21284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600" dirty="0"/>
              <a:t>Hand-held Capture </a:t>
            </a:r>
            <a:r>
              <a:rPr lang="en-US" altLang="zh-CN" sz="2600" dirty="0">
                <a:solidFill>
                  <a:srgbClr val="FF997D"/>
                </a:solidFill>
              </a:rPr>
              <a:t>can’t</a:t>
            </a:r>
            <a:r>
              <a:rPr lang="en-US" altLang="zh-CN" sz="2600" dirty="0"/>
              <a:t> ensure a </a:t>
            </a:r>
            <a:r>
              <a:rPr lang="en-US" altLang="zh-CN" sz="2600" dirty="0">
                <a:solidFill>
                  <a:srgbClr val="FF997D"/>
                </a:solidFill>
              </a:rPr>
              <a:t>strict parallel</a:t>
            </a:r>
          </a:p>
          <a:p>
            <a:endParaRPr lang="en-US" altLang="zh-CN" sz="2600" dirty="0"/>
          </a:p>
          <a:p>
            <a:r>
              <a:rPr lang="en-US" altLang="zh-CN" sz="2600" dirty="0"/>
              <a:t>The error </a:t>
            </a:r>
            <a:r>
              <a:rPr lang="en-US" altLang="zh-CN" sz="2800" dirty="0">
                <a:solidFill>
                  <a:srgbClr val="FF997D"/>
                </a:solidFill>
              </a:rPr>
              <a:t>shouldn’t</a:t>
            </a:r>
            <a:r>
              <a:rPr lang="en-US" altLang="zh-CN" sz="2800" dirty="0"/>
              <a:t> </a:t>
            </a:r>
            <a:r>
              <a:rPr lang="en-US" altLang="zh-CN" sz="2600" dirty="0"/>
              <a:t>be </a:t>
            </a:r>
            <a:r>
              <a:rPr lang="en-US" altLang="zh-CN" sz="2600" dirty="0">
                <a:solidFill>
                  <a:srgbClr val="FF997D"/>
                </a:solidFill>
              </a:rPr>
              <a:t>ignored</a:t>
            </a:r>
            <a:r>
              <a:rPr lang="en-US" altLang="zh-CN" sz="2600" dirty="0"/>
              <a:t> for high-quality capture</a:t>
            </a:r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3419214-C500-46A5-A7D6-E42F816CF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041" y="2645749"/>
            <a:ext cx="3765943" cy="265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723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METHOD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5F6871-2B3F-4B33-944C-C4192C159490}"/>
              </a:ext>
            </a:extLst>
          </p:cNvPr>
          <p:cNvSpPr txBox="1">
            <a:spLocks/>
          </p:cNvSpPr>
          <p:nvPr/>
        </p:nvSpPr>
        <p:spPr>
          <a:xfrm>
            <a:off x="317156" y="1558438"/>
            <a:ext cx="960408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dirty="0"/>
              <a:t>Estimate Lighting Directions</a:t>
            </a:r>
            <a:endParaRPr 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53B986D-332A-4129-ACD9-3FA74132D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100" y="3571243"/>
            <a:ext cx="10048875" cy="279615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F3DC80F-ADF1-4DDA-A445-A2B305E1CDE7}"/>
              </a:ext>
            </a:extLst>
          </p:cNvPr>
          <p:cNvSpPr txBox="1">
            <a:spLocks/>
          </p:cNvSpPr>
          <p:nvPr/>
        </p:nvSpPr>
        <p:spPr>
          <a:xfrm>
            <a:off x="317155" y="2191484"/>
            <a:ext cx="960408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dirty="0">
                <a:solidFill>
                  <a:srgbClr val="FF8261"/>
                </a:solidFill>
              </a:rPr>
              <a:t>Key Observation: </a:t>
            </a:r>
            <a:endParaRPr lang="en-US" dirty="0">
              <a:solidFill>
                <a:srgbClr val="FF8261"/>
              </a:solidFill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79A2BEC-089D-4D58-9D3B-872D62FD00B8}"/>
              </a:ext>
            </a:extLst>
          </p:cNvPr>
          <p:cNvGrpSpPr/>
          <p:nvPr/>
        </p:nvGrpSpPr>
        <p:grpSpPr>
          <a:xfrm>
            <a:off x="7806689" y="2124441"/>
            <a:ext cx="2819400" cy="1400176"/>
            <a:chOff x="7806689" y="2124441"/>
            <a:chExt cx="2819400" cy="1400176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E28A7305-CBEF-4D4D-B908-E7986450B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06689" y="2124442"/>
              <a:ext cx="1409700" cy="1400175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1592B592-E7EE-45A2-A257-15493AB5D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16389" y="2124441"/>
              <a:ext cx="1409700" cy="1400175"/>
            </a:xfrm>
            <a:prstGeom prst="rect">
              <a:avLst/>
            </a:prstGeom>
          </p:spPr>
        </p:pic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3A378B1E-1C59-4615-B2CD-D76579B1CA10}"/>
              </a:ext>
            </a:extLst>
          </p:cNvPr>
          <p:cNvSpPr txBox="1"/>
          <p:nvPr/>
        </p:nvSpPr>
        <p:spPr>
          <a:xfrm>
            <a:off x="3165515" y="2191484"/>
            <a:ext cx="46411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For the </a:t>
            </a:r>
            <a:r>
              <a:rPr lang="en-US" altLang="zh-CN" sz="2400" dirty="0">
                <a:solidFill>
                  <a:srgbClr val="FFE699"/>
                </a:solidFill>
              </a:rPr>
              <a:t>user</a:t>
            </a:r>
            <a:r>
              <a:rPr lang="en-US" altLang="zh-CN" sz="2400" dirty="0">
                <a:solidFill>
                  <a:schemeClr val="bg1"/>
                </a:solidFill>
              </a:rPr>
              <a:t>, </a:t>
            </a:r>
            <a:r>
              <a:rPr lang="en-US" altLang="zh-CN" sz="2400" dirty="0">
                <a:solidFill>
                  <a:srgbClr val="FFE699"/>
                </a:solidFill>
              </a:rPr>
              <a:t>limiting</a:t>
            </a:r>
            <a:r>
              <a:rPr lang="en-US" altLang="zh-CN" sz="2400" dirty="0">
                <a:solidFill>
                  <a:schemeClr val="bg1"/>
                </a:solidFill>
              </a:rPr>
              <a:t> the degree of </a:t>
            </a:r>
            <a:r>
              <a:rPr lang="en-US" altLang="zh-CN" sz="2400" dirty="0">
                <a:solidFill>
                  <a:srgbClr val="FFE699"/>
                </a:solidFill>
              </a:rPr>
              <a:t>offset</a:t>
            </a:r>
            <a:r>
              <a:rPr lang="en-US" altLang="zh-CN" sz="2400" dirty="0">
                <a:solidFill>
                  <a:schemeClr val="bg1"/>
                </a:solidFill>
              </a:rPr>
              <a:t> is a natural and </a:t>
            </a:r>
            <a:r>
              <a:rPr lang="en-US" altLang="zh-CN" sz="2400" dirty="0">
                <a:solidFill>
                  <a:srgbClr val="FFE699"/>
                </a:solidFill>
              </a:rPr>
              <a:t>easy action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7144CE7-C128-4493-8B25-1B5E5608462F}"/>
              </a:ext>
            </a:extLst>
          </p:cNvPr>
          <p:cNvSpPr/>
          <p:nvPr/>
        </p:nvSpPr>
        <p:spPr>
          <a:xfrm>
            <a:off x="723899" y="3457576"/>
            <a:ext cx="3752407" cy="2909822"/>
          </a:xfrm>
          <a:prstGeom prst="rect">
            <a:avLst/>
          </a:prstGeom>
          <a:noFill/>
          <a:ln w="28575">
            <a:solidFill>
              <a:srgbClr val="FFE69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4D6379C-DA0D-4322-A723-A257FAACA673}"/>
              </a:ext>
            </a:extLst>
          </p:cNvPr>
          <p:cNvSpPr/>
          <p:nvPr/>
        </p:nvSpPr>
        <p:spPr>
          <a:xfrm>
            <a:off x="4219796" y="3457576"/>
            <a:ext cx="3752407" cy="2909822"/>
          </a:xfrm>
          <a:prstGeom prst="rect">
            <a:avLst/>
          </a:prstGeom>
          <a:noFill/>
          <a:ln w="28575">
            <a:solidFill>
              <a:srgbClr val="FFE69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35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6 L 0.28672 0.00162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3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6 L 0.28672 0.00162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3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  <p:bldP spid="12" grpId="0" animBg="1"/>
      <p:bldP spid="12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CF2F333-EE43-41A0-B617-4F2DBF453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723" y="2136488"/>
            <a:ext cx="4257675" cy="18669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METHOD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5F6871-2B3F-4B33-944C-C4192C159490}"/>
              </a:ext>
            </a:extLst>
          </p:cNvPr>
          <p:cNvSpPr txBox="1">
            <a:spLocks/>
          </p:cNvSpPr>
          <p:nvPr/>
        </p:nvSpPr>
        <p:spPr>
          <a:xfrm>
            <a:off x="317156" y="1558438"/>
            <a:ext cx="960408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dirty="0"/>
              <a:t>Direction Estimation Based on a Sampling Set</a:t>
            </a:r>
            <a:endParaRPr 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8ECC48B-AB85-4544-BFE9-2423ABF095F6}"/>
              </a:ext>
            </a:extLst>
          </p:cNvPr>
          <p:cNvGrpSpPr/>
          <p:nvPr/>
        </p:nvGrpSpPr>
        <p:grpSpPr>
          <a:xfrm>
            <a:off x="6014066" y="2314097"/>
            <a:ext cx="2701586" cy="1477272"/>
            <a:chOff x="4384509" y="2672260"/>
            <a:chExt cx="2701586" cy="1477272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5FEE443F-779F-4EEA-9BC4-E5D6E9A6F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4509" y="2672260"/>
              <a:ext cx="2701586" cy="1262621"/>
            </a:xfrm>
            <a:prstGeom prst="rect">
              <a:avLst/>
            </a:prstGeom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</p:pic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CADB02A-6E4C-4E79-A7BA-271C197F6F0D}"/>
                </a:ext>
              </a:extLst>
            </p:cNvPr>
            <p:cNvSpPr txBox="1"/>
            <p:nvPr/>
          </p:nvSpPr>
          <p:spPr>
            <a:xfrm>
              <a:off x="4847956" y="3749422"/>
              <a:ext cx="16933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Network</a:t>
              </a:r>
              <a:endPara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0F23910-4272-49C0-AA44-4B2BC4396358}"/>
              </a:ext>
            </a:extLst>
          </p:cNvPr>
          <p:cNvGrpSpPr/>
          <p:nvPr/>
        </p:nvGrpSpPr>
        <p:grpSpPr>
          <a:xfrm>
            <a:off x="3435935" y="4203235"/>
            <a:ext cx="1856281" cy="1585913"/>
            <a:chOff x="1362989" y="3277738"/>
            <a:chExt cx="1856281" cy="1585913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B99119E9-B17F-4F2B-9F2F-99F5035A21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62112" y="3277738"/>
              <a:ext cx="1247775" cy="1247775"/>
            </a:xfrm>
            <a:prstGeom prst="rect">
              <a:avLst/>
            </a:prstGeom>
          </p:spPr>
        </p:pic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8BF5709D-E66C-4867-BE7A-DC09BBAF8425}"/>
                </a:ext>
              </a:extLst>
            </p:cNvPr>
            <p:cNvSpPr txBox="1">
              <a:spLocks/>
            </p:cNvSpPr>
            <p:nvPr/>
          </p:nvSpPr>
          <p:spPr>
            <a:xfrm>
              <a:off x="1362989" y="4511226"/>
              <a:ext cx="1856281" cy="3524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/>
                <a:t>Input Image</a:t>
              </a:r>
              <a:endParaRPr lang="en-US" sz="1100" dirty="0"/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D5EB3FC-3F31-43FE-BFBE-EE26C0387641}"/>
              </a:ext>
            </a:extLst>
          </p:cNvPr>
          <p:cNvSpPr txBox="1">
            <a:spLocks/>
          </p:cNvSpPr>
          <p:nvPr/>
        </p:nvSpPr>
        <p:spPr>
          <a:xfrm>
            <a:off x="328481" y="4027023"/>
            <a:ext cx="2685704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/>
              <a:t>Lighting Direction Set</a:t>
            </a:r>
            <a:endParaRPr lang="en-US" sz="1100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25D9FBC8-9398-49FB-9773-C091358D2B13}"/>
              </a:ext>
            </a:extLst>
          </p:cNvPr>
          <p:cNvSpPr txBox="1">
            <a:spLocks/>
          </p:cNvSpPr>
          <p:nvPr/>
        </p:nvSpPr>
        <p:spPr>
          <a:xfrm>
            <a:off x="3107184" y="3555932"/>
            <a:ext cx="2513785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/>
              <a:t>Lighting Directions</a:t>
            </a:r>
            <a:endParaRPr lang="en-US" sz="1100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A4B6DD3-C6B5-442C-8096-3853CEB84F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3431" y="4203235"/>
            <a:ext cx="1247775" cy="1247775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A24788C8-8EC4-4DF6-88F8-943F4BC7DACA}"/>
              </a:ext>
            </a:extLst>
          </p:cNvPr>
          <p:cNvGrpSpPr/>
          <p:nvPr/>
        </p:nvGrpSpPr>
        <p:grpSpPr>
          <a:xfrm>
            <a:off x="9108749" y="2284345"/>
            <a:ext cx="2513785" cy="1609725"/>
            <a:chOff x="8573505" y="2182326"/>
            <a:chExt cx="2513785" cy="1609725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3ED9F426-3899-417D-9124-5D087A0B9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144099" y="2182326"/>
              <a:ext cx="1247775" cy="1257300"/>
            </a:xfrm>
            <a:prstGeom prst="rect">
              <a:avLst/>
            </a:prstGeom>
          </p:spPr>
        </p:pic>
        <p:sp>
          <p:nvSpPr>
            <p:cNvPr id="24" name="Content Placeholder 2">
              <a:extLst>
                <a:ext uri="{FF2B5EF4-FFF2-40B4-BE49-F238E27FC236}">
                  <a16:creationId xmlns:a16="http://schemas.microsoft.com/office/drawing/2014/main" id="{CFB4FDCC-1284-4FDB-857C-9C88AF82C860}"/>
                </a:ext>
              </a:extLst>
            </p:cNvPr>
            <p:cNvSpPr txBox="1">
              <a:spLocks/>
            </p:cNvSpPr>
            <p:nvPr/>
          </p:nvSpPr>
          <p:spPr>
            <a:xfrm>
              <a:off x="8573505" y="3439626"/>
              <a:ext cx="2513785" cy="3524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800" dirty="0"/>
                <a:t>Estimated SBRDF</a:t>
              </a:r>
              <a:endParaRPr lang="en-US" sz="1100" dirty="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A4A3A4D6-192A-491A-AEE7-8D04C05176A1}"/>
              </a:ext>
            </a:extLst>
          </p:cNvPr>
          <p:cNvSpPr txBox="1">
            <a:spLocks/>
          </p:cNvSpPr>
          <p:nvPr/>
        </p:nvSpPr>
        <p:spPr>
          <a:xfrm>
            <a:off x="7056212" y="5451010"/>
            <a:ext cx="2042212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Rendering Image</a:t>
            </a:r>
            <a:endParaRPr lang="en-US" sz="1100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04EE7BB-3C99-4C81-8CFC-4140AA3B97CA}"/>
              </a:ext>
            </a:extLst>
          </p:cNvPr>
          <p:cNvCxnSpPr>
            <a:cxnSpLocks/>
          </p:cNvCxnSpPr>
          <p:nvPr/>
        </p:nvCxnSpPr>
        <p:spPr>
          <a:xfrm>
            <a:off x="5076478" y="2943225"/>
            <a:ext cx="887391" cy="0"/>
          </a:xfrm>
          <a:prstGeom prst="straightConnector1">
            <a:avLst/>
          </a:prstGeom>
          <a:ln w="57150">
            <a:solidFill>
              <a:srgbClr val="FFB6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76E933F3-CC07-4861-9684-5FDB33C5F2D6}"/>
              </a:ext>
            </a:extLst>
          </p:cNvPr>
          <p:cNvCxnSpPr>
            <a:cxnSpLocks/>
          </p:cNvCxnSpPr>
          <p:nvPr/>
        </p:nvCxnSpPr>
        <p:spPr>
          <a:xfrm>
            <a:off x="8791951" y="2943225"/>
            <a:ext cx="887391" cy="0"/>
          </a:xfrm>
          <a:prstGeom prst="straightConnector1">
            <a:avLst/>
          </a:prstGeom>
          <a:ln w="57150">
            <a:solidFill>
              <a:srgbClr val="FFB6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连接符: 肘形 12">
            <a:extLst>
              <a:ext uri="{FF2B5EF4-FFF2-40B4-BE49-F238E27FC236}">
                <a16:creationId xmlns:a16="http://schemas.microsoft.com/office/drawing/2014/main" id="{4C856E0A-65A4-46C4-A627-14AE5877AEA7}"/>
              </a:ext>
            </a:extLst>
          </p:cNvPr>
          <p:cNvCxnSpPr/>
          <p:nvPr/>
        </p:nvCxnSpPr>
        <p:spPr>
          <a:xfrm rot="10800000" flipV="1">
            <a:off x="8867775" y="4105275"/>
            <a:ext cx="1638300" cy="742950"/>
          </a:xfrm>
          <a:prstGeom prst="bentConnector3">
            <a:avLst>
              <a:gd name="adj1" fmla="val -146"/>
            </a:avLst>
          </a:prstGeom>
          <a:ln w="57150">
            <a:solidFill>
              <a:srgbClr val="FFB6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D28EEE50-069B-4D76-9B63-D4EC2F0F030C}"/>
              </a:ext>
            </a:extLst>
          </p:cNvPr>
          <p:cNvCxnSpPr>
            <a:cxnSpLocks/>
          </p:cNvCxnSpPr>
          <p:nvPr/>
        </p:nvCxnSpPr>
        <p:spPr>
          <a:xfrm>
            <a:off x="5076478" y="4848226"/>
            <a:ext cx="2210147" cy="0"/>
          </a:xfrm>
          <a:prstGeom prst="straightConnector1">
            <a:avLst/>
          </a:prstGeom>
          <a:ln w="57150">
            <a:solidFill>
              <a:srgbClr val="00B0F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60920B25-F98E-4992-A374-C28BDB00E6AE}"/>
              </a:ext>
            </a:extLst>
          </p:cNvPr>
          <p:cNvSpPr txBox="1">
            <a:spLocks/>
          </p:cNvSpPr>
          <p:nvPr/>
        </p:nvSpPr>
        <p:spPr>
          <a:xfrm>
            <a:off x="4924645" y="4449057"/>
            <a:ext cx="2513784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>
                <a:solidFill>
                  <a:srgbClr val="FF8261"/>
                </a:solidFill>
              </a:rPr>
              <a:t>Reconstruction Loss</a:t>
            </a:r>
            <a:endParaRPr lang="en-US" sz="1100" dirty="0">
              <a:solidFill>
                <a:srgbClr val="FF826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36B3B2E-9D95-434B-9C4F-D2F5E878AB63}"/>
              </a:ext>
            </a:extLst>
          </p:cNvPr>
          <p:cNvSpPr/>
          <p:nvPr/>
        </p:nvSpPr>
        <p:spPr>
          <a:xfrm>
            <a:off x="1163993" y="2294377"/>
            <a:ext cx="1247775" cy="1227548"/>
          </a:xfrm>
          <a:prstGeom prst="rect">
            <a:avLst/>
          </a:prstGeom>
          <a:noFill/>
          <a:ln w="38100">
            <a:solidFill>
              <a:srgbClr val="FFFF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6A1798E0-3197-4ED4-898D-CE08CD154D57}"/>
              </a:ext>
            </a:extLst>
          </p:cNvPr>
          <p:cNvCxnSpPr>
            <a:cxnSpLocks/>
          </p:cNvCxnSpPr>
          <p:nvPr/>
        </p:nvCxnSpPr>
        <p:spPr>
          <a:xfrm>
            <a:off x="2663488" y="2908151"/>
            <a:ext cx="887391" cy="0"/>
          </a:xfrm>
          <a:prstGeom prst="straightConnector1">
            <a:avLst/>
          </a:prstGeom>
          <a:ln w="57150">
            <a:solidFill>
              <a:srgbClr val="FFB6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E843BAE5-3FF2-4771-AFEF-3A5E22BBA04B}"/>
              </a:ext>
            </a:extLst>
          </p:cNvPr>
          <p:cNvSpPr/>
          <p:nvPr/>
        </p:nvSpPr>
        <p:spPr>
          <a:xfrm>
            <a:off x="987441" y="2593699"/>
            <a:ext cx="1247775" cy="1227548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479AC45C-ABCF-47A2-B1CC-E54556003181}"/>
              </a:ext>
            </a:extLst>
          </p:cNvPr>
          <p:cNvSpPr txBox="1">
            <a:spLocks/>
          </p:cNvSpPr>
          <p:nvPr/>
        </p:nvSpPr>
        <p:spPr>
          <a:xfrm>
            <a:off x="2061940" y="2495149"/>
            <a:ext cx="2042212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>
                <a:solidFill>
                  <a:srgbClr val="FF8261"/>
                </a:solidFill>
              </a:rPr>
              <a:t>Sampling</a:t>
            </a:r>
            <a:endParaRPr lang="en-US" sz="1100" dirty="0">
              <a:solidFill>
                <a:srgbClr val="FF82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152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grpId="0" nodeType="withEffect">
                                  <p:stCondLst>
                                    <p:cond delay="9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6" presetClass="emph" presetSubtype="0" repeatCount="indefinite" fill="hold" grpId="0" nodeType="withEffect">
                                  <p:stCondLst>
                                    <p:cond delay="4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0" dur="20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100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6" grpId="0" animBg="1"/>
      <p:bldP spid="3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METHOD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5F6871-2B3F-4B33-944C-C4192C159490}"/>
              </a:ext>
            </a:extLst>
          </p:cNvPr>
          <p:cNvSpPr txBox="1">
            <a:spLocks/>
          </p:cNvSpPr>
          <p:nvPr/>
        </p:nvSpPr>
        <p:spPr>
          <a:xfrm>
            <a:off x="317156" y="1558438"/>
            <a:ext cx="960408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dirty="0">
                <a:solidFill>
                  <a:srgbClr val="FF8261"/>
                </a:solidFill>
              </a:rPr>
              <a:t>Pipeline Summary </a:t>
            </a:r>
            <a:endParaRPr lang="en-US" dirty="0">
              <a:solidFill>
                <a:srgbClr val="FF826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34D7C5C-5D8D-45C9-8658-B75862746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91484"/>
            <a:ext cx="12192000" cy="373852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4458FD2-5D34-4D25-8BFB-AE112F03455C}"/>
              </a:ext>
            </a:extLst>
          </p:cNvPr>
          <p:cNvSpPr/>
          <p:nvPr/>
        </p:nvSpPr>
        <p:spPr>
          <a:xfrm>
            <a:off x="114300" y="2057401"/>
            <a:ext cx="2270761" cy="2371724"/>
          </a:xfrm>
          <a:prstGeom prst="rect">
            <a:avLst/>
          </a:prstGeom>
          <a:noFill/>
          <a:ln w="285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C33A440-C5F1-4375-8692-5D8A39F3ADB8}"/>
              </a:ext>
            </a:extLst>
          </p:cNvPr>
          <p:cNvGrpSpPr/>
          <p:nvPr/>
        </p:nvGrpSpPr>
        <p:grpSpPr>
          <a:xfrm>
            <a:off x="114300" y="2158838"/>
            <a:ext cx="9248775" cy="3889538"/>
            <a:chOff x="114300" y="2158838"/>
            <a:chExt cx="9248775" cy="388953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59B4DFD-FB8F-4E56-A03E-08EF1FF01E8D}"/>
                </a:ext>
              </a:extLst>
            </p:cNvPr>
            <p:cNvSpPr/>
            <p:nvPr/>
          </p:nvSpPr>
          <p:spPr>
            <a:xfrm>
              <a:off x="114300" y="4563208"/>
              <a:ext cx="2533650" cy="1366796"/>
            </a:xfrm>
            <a:prstGeom prst="rect">
              <a:avLst/>
            </a:prstGeom>
            <a:noFill/>
            <a:ln w="28575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A0B1414-46D2-4A7A-B336-DA62DBC36F7E}"/>
                </a:ext>
              </a:extLst>
            </p:cNvPr>
            <p:cNvSpPr/>
            <p:nvPr/>
          </p:nvSpPr>
          <p:spPr>
            <a:xfrm>
              <a:off x="7256145" y="2158838"/>
              <a:ext cx="2106930" cy="3889538"/>
            </a:xfrm>
            <a:prstGeom prst="rect">
              <a:avLst/>
            </a:prstGeom>
            <a:noFill/>
            <a:ln w="28575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256A3B2-605C-449A-B521-65A0164AB10B}"/>
              </a:ext>
            </a:extLst>
          </p:cNvPr>
          <p:cNvSpPr/>
          <p:nvPr/>
        </p:nvSpPr>
        <p:spPr>
          <a:xfrm>
            <a:off x="4293870" y="4429124"/>
            <a:ext cx="2830830" cy="1634963"/>
          </a:xfrm>
          <a:prstGeom prst="rect">
            <a:avLst/>
          </a:prstGeom>
          <a:noFill/>
          <a:ln w="285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880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3.33333E-6 L 0.37253 3.33333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6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50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50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 animBg="1"/>
      <p:bldP spid="5" grpId="2" animBg="1"/>
      <p:bldP spid="11" grpId="0" animBg="1"/>
      <p:bldP spid="1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C7542BD-EDD6-4571-987E-B5512D06A410}"/>
              </a:ext>
            </a:extLst>
          </p:cNvPr>
          <p:cNvSpPr txBox="1">
            <a:spLocks/>
          </p:cNvSpPr>
          <p:nvPr/>
        </p:nvSpPr>
        <p:spPr>
          <a:xfrm>
            <a:off x="4169592" y="2760223"/>
            <a:ext cx="3852815" cy="10789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dirty="0">
                <a:solidFill>
                  <a:srgbClr val="FF8261"/>
                </a:solidFill>
              </a:rPr>
              <a:t>Results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A2A0208-E078-4830-A20D-CAAC40DD669B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114479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1D3C58"/>
                </a:solidFill>
              </a:rPr>
              <a:t>INTRODUCTION</a:t>
            </a:r>
            <a:endParaRPr lang="en-US" dirty="0">
              <a:solidFill>
                <a:srgbClr val="1D3C58"/>
              </a:solidFill>
            </a:endParaRPr>
          </a:p>
        </p:txBody>
      </p:sp>
      <p:pic>
        <p:nvPicPr>
          <p:cNvPr id="11" name="开头">
            <a:hlinkClick r:id="" action="ppaction://media"/>
            <a:extLst>
              <a:ext uri="{FF2B5EF4-FFF2-40B4-BE49-F238E27FC236}">
                <a16:creationId xmlns:a16="http://schemas.microsoft.com/office/drawing/2014/main" id="{52162F14-8999-4234-83A1-495B1FC3CD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1900" y="1365744"/>
            <a:ext cx="9728200" cy="547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24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RESULTS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E77B5B8-F9A6-45CD-9DF4-F63EB1F7DEC0}"/>
              </a:ext>
            </a:extLst>
          </p:cNvPr>
          <p:cNvSpPr txBox="1">
            <a:spLocks/>
          </p:cNvSpPr>
          <p:nvPr/>
        </p:nvSpPr>
        <p:spPr>
          <a:xfrm>
            <a:off x="317156" y="1558438"/>
            <a:ext cx="960408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dirty="0"/>
              <a:t>Synthetic Results</a:t>
            </a:r>
            <a:endParaRPr lang="en-US" dirty="0"/>
          </a:p>
        </p:txBody>
      </p:sp>
      <p:pic>
        <p:nvPicPr>
          <p:cNvPr id="5" name="sythetic Results">
            <a:hlinkClick r:id="" action="ppaction://media"/>
            <a:extLst>
              <a:ext uri="{FF2B5EF4-FFF2-40B4-BE49-F238E27FC236}">
                <a16:creationId xmlns:a16="http://schemas.microsoft.com/office/drawing/2014/main" id="{774590C6-632B-3240-3084-C083BF1936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923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081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RESULTS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BB3DF2DF-643C-467C-95D6-19599A53184E}"/>
              </a:ext>
            </a:extLst>
          </p:cNvPr>
          <p:cNvSpPr txBox="1">
            <a:spLocks/>
          </p:cNvSpPr>
          <p:nvPr/>
        </p:nvSpPr>
        <p:spPr>
          <a:xfrm>
            <a:off x="970165" y="1706219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/>
              <a:t>RADN [2018]</a:t>
            </a:r>
            <a:endParaRPr lang="en-US" sz="1100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7E91D95A-FB11-4CB5-9A08-5E82E61C2EC0}"/>
              </a:ext>
            </a:extLst>
          </p:cNvPr>
          <p:cNvSpPr txBox="1">
            <a:spLocks/>
          </p:cNvSpPr>
          <p:nvPr/>
        </p:nvSpPr>
        <p:spPr>
          <a:xfrm>
            <a:off x="3626394" y="1706219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/>
              <a:t>Hybrid [2021]</a:t>
            </a:r>
            <a:endParaRPr lang="en-US" sz="1100" dirty="0"/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6470D91-F430-45A5-AF84-DC1DCE5203AE}"/>
              </a:ext>
            </a:extLst>
          </p:cNvPr>
          <p:cNvSpPr txBox="1">
            <a:spLocks/>
          </p:cNvSpPr>
          <p:nvPr/>
        </p:nvSpPr>
        <p:spPr>
          <a:xfrm>
            <a:off x="5929577" y="1707463"/>
            <a:ext cx="2609309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/>
              <a:t>Look-Ahead [2022]</a:t>
            </a:r>
            <a:endParaRPr lang="en-US" sz="1100" dirty="0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CD3BCBDF-1946-4586-B4B4-39813DC8BFA5}"/>
              </a:ext>
            </a:extLst>
          </p:cNvPr>
          <p:cNvSpPr txBox="1">
            <a:spLocks/>
          </p:cNvSpPr>
          <p:nvPr/>
        </p:nvSpPr>
        <p:spPr>
          <a:xfrm>
            <a:off x="8974053" y="1706218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>
                <a:solidFill>
                  <a:srgbClr val="FF8261"/>
                </a:solidFill>
              </a:rPr>
              <a:t>Ours</a:t>
            </a:r>
            <a:endParaRPr lang="en-US" sz="1100" dirty="0">
              <a:solidFill>
                <a:srgbClr val="FF8261"/>
              </a:solidFill>
            </a:endParaRPr>
          </a:p>
        </p:txBody>
      </p:sp>
      <p:pic>
        <p:nvPicPr>
          <p:cNvPr id="2" name="sythetic_comparison">
            <a:hlinkClick r:id="" action="ppaction://media"/>
            <a:extLst>
              <a:ext uri="{FF2B5EF4-FFF2-40B4-BE49-F238E27FC236}">
                <a16:creationId xmlns:a16="http://schemas.microsoft.com/office/drawing/2014/main" id="{FE86BE07-5F3E-7559-181F-B971687F07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923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296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RESULTS</a:t>
            </a:r>
            <a:endParaRPr lang="en-US" dirty="0">
              <a:solidFill>
                <a:srgbClr val="1D3C58"/>
              </a:solidFill>
            </a:endParaRPr>
          </a:p>
        </p:txBody>
      </p:sp>
      <p:pic>
        <p:nvPicPr>
          <p:cNvPr id="2" name="真实结果_1">
            <a:hlinkClick r:id="" action="ppaction://media"/>
            <a:extLst>
              <a:ext uri="{FF2B5EF4-FFF2-40B4-BE49-F238E27FC236}">
                <a16:creationId xmlns:a16="http://schemas.microsoft.com/office/drawing/2014/main" id="{3736BC6D-F8F2-414D-B463-EDE42FA0F63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979.6666"/>
                </p14:media>
              </p:ext>
            </p:extLst>
          </p:nvPr>
        </p:nvPicPr>
        <p:blipFill rotWithShape="1">
          <a:blip r:embed="rId6"/>
          <a:srcRect l="29212" t="12926" r="29189" b="12997"/>
          <a:stretch/>
        </p:blipFill>
        <p:spPr>
          <a:xfrm>
            <a:off x="2279114" y="2374653"/>
            <a:ext cx="2852738" cy="2857501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5" name="真实结果_2">
            <a:hlinkClick r:id="" action="ppaction://media"/>
            <a:extLst>
              <a:ext uri="{FF2B5EF4-FFF2-40B4-BE49-F238E27FC236}">
                <a16:creationId xmlns:a16="http://schemas.microsoft.com/office/drawing/2014/main" id="{E25C9F62-6C83-493A-8EAB-C5DF3DCDE00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3937"/>
                </p14:media>
              </p:ext>
            </p:extLst>
          </p:nvPr>
        </p:nvPicPr>
        <p:blipFill rotWithShape="1">
          <a:blip r:embed="rId7"/>
          <a:srcRect l="29122" t="13087" r="29278" b="12834"/>
          <a:stretch/>
        </p:blipFill>
        <p:spPr>
          <a:xfrm>
            <a:off x="6496590" y="2357050"/>
            <a:ext cx="2852738" cy="2857502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015E39-613D-40AD-AF39-865B0C6EED1E}"/>
              </a:ext>
            </a:extLst>
          </p:cNvPr>
          <p:cNvSpPr txBox="1">
            <a:spLocks/>
          </p:cNvSpPr>
          <p:nvPr/>
        </p:nvSpPr>
        <p:spPr>
          <a:xfrm>
            <a:off x="2075015" y="5237050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Reference</a:t>
            </a:r>
            <a:endParaRPr lang="en-US" sz="11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C3E9538-8677-4AD2-88E9-AF7A64D77408}"/>
              </a:ext>
            </a:extLst>
          </p:cNvPr>
          <p:cNvSpPr txBox="1">
            <a:spLocks/>
          </p:cNvSpPr>
          <p:nvPr/>
        </p:nvSpPr>
        <p:spPr>
          <a:xfrm>
            <a:off x="3439753" y="5237050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Ours</a:t>
            </a:r>
            <a:endParaRPr lang="en-US" sz="11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D9C4BF7-47C4-4FFA-AE24-44B5F406D3A9}"/>
              </a:ext>
            </a:extLst>
          </p:cNvPr>
          <p:cNvSpPr txBox="1">
            <a:spLocks/>
          </p:cNvSpPr>
          <p:nvPr/>
        </p:nvSpPr>
        <p:spPr>
          <a:xfrm>
            <a:off x="6307098" y="5237050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Reference</a:t>
            </a:r>
            <a:endParaRPr lang="en-US" sz="11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B0EF24-8A61-43CE-8936-32AF09EA969B}"/>
              </a:ext>
            </a:extLst>
          </p:cNvPr>
          <p:cNvSpPr txBox="1">
            <a:spLocks/>
          </p:cNvSpPr>
          <p:nvPr/>
        </p:nvSpPr>
        <p:spPr>
          <a:xfrm>
            <a:off x="7671836" y="5237050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Ours</a:t>
            </a:r>
            <a:endParaRPr lang="en-US" sz="11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471BD56-D02D-4051-BF84-CA81C9EDB2B9}"/>
              </a:ext>
            </a:extLst>
          </p:cNvPr>
          <p:cNvSpPr txBox="1">
            <a:spLocks/>
          </p:cNvSpPr>
          <p:nvPr/>
        </p:nvSpPr>
        <p:spPr>
          <a:xfrm>
            <a:off x="2075015" y="5237050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Reference</a:t>
            </a:r>
            <a:endParaRPr lang="en-US" sz="11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B1A3D12-0809-4300-B979-AB3C8393B22C}"/>
              </a:ext>
            </a:extLst>
          </p:cNvPr>
          <p:cNvSpPr txBox="1">
            <a:spLocks/>
          </p:cNvSpPr>
          <p:nvPr/>
        </p:nvSpPr>
        <p:spPr>
          <a:xfrm>
            <a:off x="3439753" y="5237050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>
                <a:solidFill>
                  <a:srgbClr val="FF8261"/>
                </a:solidFill>
              </a:rPr>
              <a:t>Ours</a:t>
            </a:r>
            <a:endParaRPr lang="en-US" sz="1100" dirty="0">
              <a:solidFill>
                <a:srgbClr val="FF8261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8B75425-ACF3-456A-9B27-A830E7EBA6F6}"/>
              </a:ext>
            </a:extLst>
          </p:cNvPr>
          <p:cNvSpPr txBox="1">
            <a:spLocks/>
          </p:cNvSpPr>
          <p:nvPr/>
        </p:nvSpPr>
        <p:spPr>
          <a:xfrm>
            <a:off x="6307098" y="5237050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Reference</a:t>
            </a:r>
            <a:endParaRPr lang="en-US" sz="11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F46FE90-EC0B-40CF-BD9E-7A3290ED05C8}"/>
              </a:ext>
            </a:extLst>
          </p:cNvPr>
          <p:cNvSpPr txBox="1">
            <a:spLocks/>
          </p:cNvSpPr>
          <p:nvPr/>
        </p:nvSpPr>
        <p:spPr>
          <a:xfrm>
            <a:off x="7671836" y="5237050"/>
            <a:ext cx="1856281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>
                <a:solidFill>
                  <a:srgbClr val="FF8261"/>
                </a:solidFill>
              </a:rPr>
              <a:t>Ours</a:t>
            </a:r>
            <a:endParaRPr lang="en-US" sz="1100" dirty="0">
              <a:solidFill>
                <a:srgbClr val="FF8261"/>
              </a:solidFill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B6452CC-1A48-47F9-ACDC-892B151391A5}"/>
              </a:ext>
            </a:extLst>
          </p:cNvPr>
          <p:cNvSpPr txBox="1">
            <a:spLocks/>
          </p:cNvSpPr>
          <p:nvPr/>
        </p:nvSpPr>
        <p:spPr>
          <a:xfrm>
            <a:off x="317156" y="1558438"/>
            <a:ext cx="960408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600" dirty="0"/>
              <a:t>Real-World</a:t>
            </a:r>
            <a:r>
              <a:rPr lang="en-US" sz="2600" dirty="0"/>
              <a:t> Results --- 9 corresponding </a:t>
            </a:r>
            <a:r>
              <a:rPr lang="en-US" sz="2600" dirty="0">
                <a:solidFill>
                  <a:srgbClr val="FF997D"/>
                </a:solidFill>
              </a:rPr>
              <a:t>r</a:t>
            </a:r>
            <a:r>
              <a:rPr lang="en-US" altLang="zh-CN" sz="2600" dirty="0">
                <a:solidFill>
                  <a:srgbClr val="FF997D"/>
                </a:solidFill>
              </a:rPr>
              <a:t>eference</a:t>
            </a:r>
            <a:r>
              <a:rPr lang="en-US" altLang="zh-CN" sz="2600" dirty="0"/>
              <a:t>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277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al_comparison">
            <a:hlinkClick r:id="" action="ppaction://media"/>
            <a:extLst>
              <a:ext uri="{FF2B5EF4-FFF2-40B4-BE49-F238E27FC236}">
                <a16:creationId xmlns:a16="http://schemas.microsoft.com/office/drawing/2014/main" id="{6E5C448A-CEEE-FE95-F3A8-87CB146FD1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923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868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LIMITATION</a:t>
            </a:r>
            <a:endParaRPr lang="en-US" dirty="0">
              <a:solidFill>
                <a:srgbClr val="1D3C58"/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A12EC57-FA0D-49FE-9428-7146DF5AE3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0"/>
          <a:stretch/>
        </p:blipFill>
        <p:spPr>
          <a:xfrm>
            <a:off x="1361165" y="1960632"/>
            <a:ext cx="8220124" cy="4687556"/>
          </a:xfrm>
          <a:prstGeom prst="rect">
            <a:avLst/>
          </a:prstGeom>
        </p:spPr>
      </p:pic>
      <p:grpSp>
        <p:nvGrpSpPr>
          <p:cNvPr id="22" name="组合 21">
            <a:extLst>
              <a:ext uri="{FF2B5EF4-FFF2-40B4-BE49-F238E27FC236}">
                <a16:creationId xmlns:a16="http://schemas.microsoft.com/office/drawing/2014/main" id="{8FD04F07-AAE5-41BF-9F3E-DF001E9D4199}"/>
              </a:ext>
            </a:extLst>
          </p:cNvPr>
          <p:cNvGrpSpPr/>
          <p:nvPr/>
        </p:nvGrpSpPr>
        <p:grpSpPr>
          <a:xfrm>
            <a:off x="8987991" y="1608207"/>
            <a:ext cx="2513785" cy="1465403"/>
            <a:chOff x="-497290" y="1608207"/>
            <a:chExt cx="2513785" cy="1465403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E9489F15-9B3E-4D36-A4A3-B0B4FEC2D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966" y="1960632"/>
              <a:ext cx="1117275" cy="1112978"/>
            </a:xfrm>
            <a:prstGeom prst="rect">
              <a:avLst/>
            </a:prstGeom>
          </p:spPr>
        </p:pic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90687B0A-B24A-40C9-B8E1-0FF66A785779}"/>
                </a:ext>
              </a:extLst>
            </p:cNvPr>
            <p:cNvSpPr txBox="1">
              <a:spLocks/>
            </p:cNvSpPr>
            <p:nvPr/>
          </p:nvSpPr>
          <p:spPr>
            <a:xfrm>
              <a:off x="-497290" y="1608207"/>
              <a:ext cx="2513785" cy="3524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500" kern="1200" baseline="0">
                  <a:solidFill>
                    <a:schemeClr val="bg1"/>
                  </a:solidFill>
                  <a:latin typeface="Roboto Cn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800" dirty="0"/>
                <a:t>Input</a:t>
              </a:r>
              <a:endParaRPr lang="en-US" sz="1100" dirty="0"/>
            </a:p>
          </p:txBody>
        </p:sp>
      </p:grp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2601611-BC49-46B0-8EA0-D0B8DFB316B8}"/>
              </a:ext>
            </a:extLst>
          </p:cNvPr>
          <p:cNvSpPr txBox="1">
            <a:spLocks/>
          </p:cNvSpPr>
          <p:nvPr/>
        </p:nvSpPr>
        <p:spPr>
          <a:xfrm>
            <a:off x="2498794" y="1608207"/>
            <a:ext cx="2513785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/>
              <a:t>SVBRDF</a:t>
            </a:r>
            <a:endParaRPr lang="en-US" sz="11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17CC885-E8AE-48F7-A404-68A7E519BA50}"/>
              </a:ext>
            </a:extLst>
          </p:cNvPr>
          <p:cNvSpPr txBox="1">
            <a:spLocks/>
          </p:cNvSpPr>
          <p:nvPr/>
        </p:nvSpPr>
        <p:spPr>
          <a:xfrm>
            <a:off x="6650438" y="1608207"/>
            <a:ext cx="2513785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/>
              <a:t>Re-rendering</a:t>
            </a:r>
            <a:endParaRPr lang="en-US" sz="1800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85E970AD-71CB-4A11-920F-D50863E1D665}"/>
              </a:ext>
            </a:extLst>
          </p:cNvPr>
          <p:cNvSpPr txBox="1">
            <a:spLocks/>
          </p:cNvSpPr>
          <p:nvPr/>
        </p:nvSpPr>
        <p:spPr>
          <a:xfrm>
            <a:off x="-274552" y="5920624"/>
            <a:ext cx="2513785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600" b="1" dirty="0">
                <a:solidFill>
                  <a:srgbClr val="FF8261"/>
                </a:solidFill>
              </a:rPr>
              <a:t>ours</a:t>
            </a:r>
            <a:endParaRPr lang="en-US" sz="1050" b="1" dirty="0">
              <a:solidFill>
                <a:srgbClr val="FF8261"/>
              </a:solidFill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46E1239-F579-4274-811E-CB874DBAEADE}"/>
              </a:ext>
            </a:extLst>
          </p:cNvPr>
          <p:cNvSpPr txBox="1">
            <a:spLocks/>
          </p:cNvSpPr>
          <p:nvPr/>
        </p:nvSpPr>
        <p:spPr>
          <a:xfrm>
            <a:off x="-497290" y="4721156"/>
            <a:ext cx="2513785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400" dirty="0"/>
              <a:t>[Zhou 2022]</a:t>
            </a:r>
            <a:endParaRPr lang="en-US" sz="1000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AC480C9-62DA-4CDC-B4E3-9DFDF1997090}"/>
              </a:ext>
            </a:extLst>
          </p:cNvPr>
          <p:cNvSpPr txBox="1">
            <a:spLocks/>
          </p:cNvSpPr>
          <p:nvPr/>
        </p:nvSpPr>
        <p:spPr>
          <a:xfrm>
            <a:off x="-497290" y="3525509"/>
            <a:ext cx="2513785" cy="35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400" dirty="0"/>
              <a:t>[Zhou 2021]</a:t>
            </a:r>
            <a:endParaRPr lang="en-US" sz="1000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18BCE7C-DD5E-4854-ABD0-4A341737CF88}"/>
              </a:ext>
            </a:extLst>
          </p:cNvPr>
          <p:cNvSpPr txBox="1">
            <a:spLocks/>
          </p:cNvSpPr>
          <p:nvPr/>
        </p:nvSpPr>
        <p:spPr>
          <a:xfrm>
            <a:off x="-248646" y="2143338"/>
            <a:ext cx="2016495" cy="63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400" dirty="0"/>
              <a:t>[</a:t>
            </a:r>
            <a:r>
              <a:rPr lang="en-US" altLang="zh-CN" sz="1400" dirty="0" err="1"/>
              <a:t>Deschaintre</a:t>
            </a:r>
            <a:r>
              <a:rPr lang="en-US" altLang="zh-CN" sz="1400" dirty="0"/>
              <a:t> </a:t>
            </a:r>
          </a:p>
          <a:p>
            <a:pPr marL="0" indent="0" algn="ctr">
              <a:buNone/>
            </a:pPr>
            <a:r>
              <a:rPr lang="en-US" altLang="zh-CN" sz="1400" dirty="0"/>
              <a:t>2018]</a:t>
            </a:r>
            <a:endParaRPr lang="en-US" sz="1000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23C94F73-B6FE-4F13-B539-93845C1C15EF}"/>
              </a:ext>
            </a:extLst>
          </p:cNvPr>
          <p:cNvSpPr txBox="1">
            <a:spLocks/>
          </p:cNvSpPr>
          <p:nvPr/>
        </p:nvSpPr>
        <p:spPr>
          <a:xfrm>
            <a:off x="9601193" y="3490476"/>
            <a:ext cx="2598969" cy="207938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The learned distribution is </a:t>
            </a:r>
            <a:r>
              <a:rPr lang="en-US" sz="2400" dirty="0">
                <a:solidFill>
                  <a:srgbClr val="FFC000"/>
                </a:solidFill>
              </a:rPr>
              <a:t>not always </a:t>
            </a:r>
            <a:r>
              <a:rPr lang="en-US" sz="2400" dirty="0"/>
              <a:t>accurate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Fail to </a:t>
            </a:r>
            <a:r>
              <a:rPr lang="en-US" sz="2400" dirty="0">
                <a:solidFill>
                  <a:srgbClr val="FFC000"/>
                </a:solidFill>
              </a:rPr>
              <a:t>recover</a:t>
            </a:r>
            <a:r>
              <a:rPr lang="en-US" sz="2400" dirty="0"/>
              <a:t> the surface </a:t>
            </a:r>
            <a:r>
              <a:rPr lang="en-US" sz="2400" dirty="0">
                <a:solidFill>
                  <a:srgbClr val="FFC000"/>
                </a:solidFill>
              </a:rPr>
              <a:t>printed</a:t>
            </a:r>
            <a:r>
              <a:rPr lang="en-US" sz="2400" dirty="0"/>
              <a:t> with 3D patterns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490813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1D3C58"/>
                </a:solidFill>
              </a:rPr>
              <a:t>   CONCLUSION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B88576-CAEF-4215-BFD8-FA9966B66424}"/>
              </a:ext>
            </a:extLst>
          </p:cNvPr>
          <p:cNvSpPr txBox="1">
            <a:spLocks/>
          </p:cNvSpPr>
          <p:nvPr/>
        </p:nvSpPr>
        <p:spPr>
          <a:xfrm>
            <a:off x="870654" y="1961941"/>
            <a:ext cx="9157601" cy="40067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600" dirty="0">
                <a:solidFill>
                  <a:srgbClr val="FF8261"/>
                </a:solidFill>
              </a:rPr>
              <a:t>Explore how </a:t>
            </a:r>
            <a:r>
              <a:rPr lang="en-US" altLang="zh-CN" sz="2600" dirty="0"/>
              <a:t>to</a:t>
            </a:r>
            <a:r>
              <a:rPr lang="en-US" altLang="zh-CN" sz="2600" dirty="0">
                <a:solidFill>
                  <a:srgbClr val="FF8261"/>
                </a:solidFill>
              </a:rPr>
              <a:t> </a:t>
            </a:r>
            <a:r>
              <a:rPr lang="en-US" altLang="zh-CN" sz="2600" dirty="0"/>
              <a:t>Integrate explicit Basis Material Model into the learned material data priors. </a:t>
            </a:r>
          </a:p>
          <a:p>
            <a:endParaRPr lang="en-US" altLang="zh-CN" sz="2600" dirty="0"/>
          </a:p>
          <a:p>
            <a:r>
              <a:rPr lang="en-US" altLang="zh-CN" sz="2600" dirty="0">
                <a:solidFill>
                  <a:srgbClr val="FF8261"/>
                </a:solidFill>
              </a:rPr>
              <a:t>Technical Contribution:</a:t>
            </a:r>
            <a:endParaRPr lang="en-US" sz="2600" dirty="0">
              <a:solidFill>
                <a:srgbClr val="FF826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sz="1800" dirty="0"/>
              <a:t>Two-level basis material model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800" dirty="0">
              <a:solidFill>
                <a:srgbClr val="FFC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C000"/>
                </a:solidFill>
              </a:rPr>
              <a:t> </a:t>
            </a:r>
            <a:r>
              <a:rPr lang="en-US" sz="1800" dirty="0"/>
              <a:t>Variation-consistency Loss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800" dirty="0">
              <a:solidFill>
                <a:srgbClr val="FFC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C000"/>
                </a:solidFill>
              </a:rPr>
              <a:t> </a:t>
            </a:r>
            <a:r>
              <a:rPr lang="en-US" sz="1800" dirty="0"/>
              <a:t>Sampling-based lighting direction estimation.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29962C0-9BF5-8EAD-E152-DC32DD9EC04A}"/>
              </a:ext>
            </a:extLst>
          </p:cNvPr>
          <p:cNvSpPr txBox="1"/>
          <p:nvPr/>
        </p:nvSpPr>
        <p:spPr>
          <a:xfrm>
            <a:off x="1386500" y="5968721"/>
            <a:ext cx="61134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FFFF00"/>
                </a:solidFill>
              </a:rPr>
              <a:t>https://cgliwang.github.io/DeepBasis/</a:t>
            </a:r>
          </a:p>
        </p:txBody>
      </p:sp>
    </p:spTree>
    <p:extLst>
      <p:ext uri="{BB962C8B-B14F-4D97-AF65-F5344CB8AC3E}">
        <p14:creationId xmlns:p14="http://schemas.microsoft.com/office/powerpoint/2010/main" val="24504871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340100" y="490602"/>
            <a:ext cx="4533900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ACKNOWLEDGEMENTS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B88576-CAEF-4215-BFD8-FA9966B66424}"/>
              </a:ext>
            </a:extLst>
          </p:cNvPr>
          <p:cNvSpPr txBox="1">
            <a:spLocks/>
          </p:cNvSpPr>
          <p:nvPr/>
        </p:nvSpPr>
        <p:spPr>
          <a:xfrm>
            <a:off x="971137" y="2020466"/>
            <a:ext cx="9840889" cy="3898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600" dirty="0">
                <a:solidFill>
                  <a:srgbClr val="FF8261"/>
                </a:solidFill>
              </a:rPr>
              <a:t> </a:t>
            </a:r>
            <a:r>
              <a:rPr lang="en-US" altLang="zh-CN" sz="2600" dirty="0"/>
              <a:t>Anonymous Reviewers</a:t>
            </a:r>
          </a:p>
          <a:p>
            <a:endParaRPr lang="en-US" altLang="zh-CN" sz="2600" dirty="0">
              <a:solidFill>
                <a:srgbClr val="FF8261"/>
              </a:solidFill>
            </a:endParaRPr>
          </a:p>
          <a:p>
            <a:r>
              <a:rPr lang="en-US" altLang="zh-CN" sz="2600" dirty="0">
                <a:solidFill>
                  <a:srgbClr val="FF8261"/>
                </a:solidFill>
              </a:rPr>
              <a:t> </a:t>
            </a:r>
            <a:r>
              <a:rPr lang="en-US" altLang="zh-CN" sz="2600" dirty="0"/>
              <a:t>SVBRDF dataset [</a:t>
            </a:r>
            <a:r>
              <a:rPr lang="en-US" altLang="zh-CN" sz="2600" dirty="0" err="1"/>
              <a:t>Deschaintre</a:t>
            </a:r>
            <a:r>
              <a:rPr lang="en-US" altLang="zh-CN" sz="2600" dirty="0"/>
              <a:t> et al. 2018]</a:t>
            </a:r>
          </a:p>
          <a:p>
            <a:endParaRPr lang="en-US" altLang="zh-CN" sz="2600" dirty="0">
              <a:solidFill>
                <a:srgbClr val="FF8261"/>
              </a:solidFill>
            </a:endParaRPr>
          </a:p>
          <a:p>
            <a:r>
              <a:rPr lang="en-US" altLang="zh-CN" sz="2600" dirty="0">
                <a:solidFill>
                  <a:srgbClr val="FF8261"/>
                </a:solidFill>
              </a:rPr>
              <a:t> </a:t>
            </a:r>
            <a:r>
              <a:rPr lang="en-US" altLang="zh-CN" sz="2600" dirty="0"/>
              <a:t>Funding Agency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sz="2600" dirty="0">
                <a:solidFill>
                  <a:srgbClr val="FF8261"/>
                </a:solidFill>
              </a:rPr>
              <a:t> </a:t>
            </a:r>
            <a:r>
              <a:rPr lang="en-US" altLang="zh-CN" sz="2600" dirty="0"/>
              <a:t>National Key Research and Development Program of China (2022YFF0904301)</a:t>
            </a:r>
          </a:p>
        </p:txBody>
      </p:sp>
    </p:spTree>
    <p:extLst>
      <p:ext uri="{BB962C8B-B14F-4D97-AF65-F5344CB8AC3E}">
        <p14:creationId xmlns:p14="http://schemas.microsoft.com/office/powerpoint/2010/main" val="26217823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cic.tju.edu.cn/img/logo.png">
            <a:extLst>
              <a:ext uri="{FF2B5EF4-FFF2-40B4-BE49-F238E27FC236}">
                <a16:creationId xmlns:a16="http://schemas.microsoft.com/office/drawing/2014/main" id="{C712FB05-227F-4CA0-9088-C30A884A33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9" t="-5955" r="74517" b="5955"/>
          <a:stretch>
            <a:fillRect/>
          </a:stretch>
        </p:blipFill>
        <p:spPr bwMode="auto">
          <a:xfrm>
            <a:off x="4728087" y="4053254"/>
            <a:ext cx="2735826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3EA2BDF-5088-499F-83A6-BF45D68AF3DE}"/>
              </a:ext>
            </a:extLst>
          </p:cNvPr>
          <p:cNvSpPr txBox="1">
            <a:spLocks/>
          </p:cNvSpPr>
          <p:nvPr/>
        </p:nvSpPr>
        <p:spPr>
          <a:xfrm>
            <a:off x="2791077" y="1682602"/>
            <a:ext cx="6609847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bg1"/>
                </a:solidFill>
                <a:latin typeface="Roboto Bk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solidFill>
                  <a:srgbClr val="FFB661"/>
                </a:solidFill>
              </a:rPr>
              <a:t>THANKS</a:t>
            </a:r>
            <a:endParaRPr lang="en-US" sz="6000" dirty="0">
              <a:solidFill>
                <a:srgbClr val="FFB66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B38919-77F0-ABF1-B5C3-20596B584BC7}"/>
              </a:ext>
            </a:extLst>
          </p:cNvPr>
          <p:cNvSpPr txBox="1"/>
          <p:nvPr/>
        </p:nvSpPr>
        <p:spPr>
          <a:xfrm>
            <a:off x="3039292" y="3360730"/>
            <a:ext cx="61134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FFFF00"/>
                </a:solidFill>
              </a:rPr>
              <a:t>https://cgliwang.github.io/DeepBasis/</a:t>
            </a:r>
          </a:p>
        </p:txBody>
      </p:sp>
    </p:spTree>
    <p:extLst>
      <p:ext uri="{BB962C8B-B14F-4D97-AF65-F5344CB8AC3E}">
        <p14:creationId xmlns:p14="http://schemas.microsoft.com/office/powerpoint/2010/main" val="971497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1D3C58"/>
                </a:solidFill>
              </a:rPr>
              <a:t>INTRODUCTION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B88576-CAEF-4215-BFD8-FA9966B66424}"/>
              </a:ext>
            </a:extLst>
          </p:cNvPr>
          <p:cNvSpPr txBox="1">
            <a:spLocks/>
          </p:cNvSpPr>
          <p:nvPr/>
        </p:nvSpPr>
        <p:spPr>
          <a:xfrm>
            <a:off x="850557" y="1529863"/>
            <a:ext cx="618545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Material Reflectance Modeling :</a:t>
            </a:r>
          </a:p>
          <a:p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DFB852A-513C-4C83-84D5-8353AC923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4144" y="2001910"/>
            <a:ext cx="4142648" cy="3468171"/>
          </a:xfrm>
          <a:prstGeom prst="rect">
            <a:avLst/>
          </a:prstGeom>
        </p:spPr>
      </p:pic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18AAA1C8-D339-4EEF-A073-F795C2B643A1}"/>
              </a:ext>
            </a:extLst>
          </p:cNvPr>
          <p:cNvSpPr txBox="1">
            <a:spLocks/>
          </p:cNvSpPr>
          <p:nvPr/>
        </p:nvSpPr>
        <p:spPr>
          <a:xfrm>
            <a:off x="1897362" y="5676928"/>
            <a:ext cx="8218860" cy="6330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/>
              <a:t>A </a:t>
            </a:r>
            <a:r>
              <a:rPr lang="en-US" sz="2800" dirty="0">
                <a:solidFill>
                  <a:srgbClr val="FF8261"/>
                </a:solidFill>
              </a:rPr>
              <a:t>tedious</a:t>
            </a:r>
            <a:r>
              <a:rPr lang="en-US" sz="2800" dirty="0"/>
              <a:t> process to capture </a:t>
            </a:r>
            <a:r>
              <a:rPr lang="en-US" sz="2800" dirty="0">
                <a:solidFill>
                  <a:srgbClr val="FF8261"/>
                </a:solidFill>
              </a:rPr>
              <a:t>all measurements </a:t>
            </a:r>
            <a:r>
              <a:rPr lang="en-US" sz="2800" dirty="0"/>
              <a:t>! !</a:t>
            </a:r>
            <a:endParaRPr lang="en-US" sz="1800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473C0AD-FEC8-4465-B555-28922A9DAF04}"/>
              </a:ext>
            </a:extLst>
          </p:cNvPr>
          <p:cNvGrpSpPr/>
          <p:nvPr/>
        </p:nvGrpSpPr>
        <p:grpSpPr>
          <a:xfrm>
            <a:off x="6236891" y="1844994"/>
            <a:ext cx="4798096" cy="4792830"/>
            <a:chOff x="6236891" y="1844994"/>
            <a:chExt cx="4798096" cy="4792830"/>
          </a:xfrm>
        </p:grpSpPr>
        <p:pic>
          <p:nvPicPr>
            <p:cNvPr id="8" name="图片占位符 7">
              <a:extLst>
                <a:ext uri="{FF2B5EF4-FFF2-40B4-BE49-F238E27FC236}">
                  <a16:creationId xmlns:a16="http://schemas.microsoft.com/office/drawing/2014/main" id="{6CECF337-9702-4632-BDAE-AA3319CCC0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5760" b="5760"/>
            <a:stretch/>
          </p:blipFill>
          <p:spPr>
            <a:xfrm rot="20417235">
              <a:off x="6815134" y="3016500"/>
              <a:ext cx="3512721" cy="3108075"/>
            </a:xfrm>
            <a:prstGeom prst="rect">
              <a:avLst/>
            </a:prstGeom>
            <a:scene3d>
              <a:camera prst="isometricTopUp">
                <a:rot lat="21072098" lon="17601099" rev="4200000"/>
              </a:camera>
              <a:lightRig rig="threePt" dir="t"/>
            </a:scene3d>
          </p:spPr>
        </p:pic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2FAA6156-38CB-4D23-AE97-A6C2573071F0}"/>
                </a:ext>
              </a:extLst>
            </p:cNvPr>
            <p:cNvGrpSpPr/>
            <p:nvPr/>
          </p:nvGrpSpPr>
          <p:grpSpPr>
            <a:xfrm>
              <a:off x="6236891" y="1844994"/>
              <a:ext cx="4798096" cy="4792830"/>
              <a:chOff x="6236891" y="1844994"/>
              <a:chExt cx="4798096" cy="4792830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A8F78C27-497C-4507-9E53-9BD2C2A58D8C}"/>
                  </a:ext>
                </a:extLst>
              </p:cNvPr>
              <p:cNvGrpSpPr/>
              <p:nvPr/>
            </p:nvGrpSpPr>
            <p:grpSpPr>
              <a:xfrm>
                <a:off x="6236891" y="2474572"/>
                <a:ext cx="4692070" cy="4163252"/>
                <a:chOff x="6236891" y="2474572"/>
                <a:chExt cx="4692070" cy="4163252"/>
              </a:xfrm>
            </p:grpSpPr>
            <p:sp>
              <p:nvSpPr>
                <p:cNvPr id="38" name="椭圆 37">
                  <a:extLst>
                    <a:ext uri="{FF2B5EF4-FFF2-40B4-BE49-F238E27FC236}">
                      <a16:creationId xmlns:a16="http://schemas.microsoft.com/office/drawing/2014/main" id="{DFF77ED4-3273-48D1-8FD7-B530CA0ED5CC}"/>
                    </a:ext>
                  </a:extLst>
                </p:cNvPr>
                <p:cNvSpPr/>
                <p:nvPr/>
              </p:nvSpPr>
              <p:spPr>
                <a:xfrm>
                  <a:off x="6236891" y="3601434"/>
                  <a:ext cx="4692068" cy="1892706"/>
                </a:xfrm>
                <a:prstGeom prst="ellipse">
                  <a:avLst/>
                </a:prstGeom>
                <a:noFill/>
                <a:ln w="444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43" name="组合 42">
                  <a:extLst>
                    <a:ext uri="{FF2B5EF4-FFF2-40B4-BE49-F238E27FC236}">
                      <a16:creationId xmlns:a16="http://schemas.microsoft.com/office/drawing/2014/main" id="{083BE791-A394-43FA-9821-00632CD7BF46}"/>
                    </a:ext>
                  </a:extLst>
                </p:cNvPr>
                <p:cNvGrpSpPr/>
                <p:nvPr/>
              </p:nvGrpSpPr>
              <p:grpSpPr>
                <a:xfrm>
                  <a:off x="6236891" y="2474572"/>
                  <a:ext cx="4692070" cy="4163252"/>
                  <a:chOff x="6570068" y="2474486"/>
                  <a:chExt cx="3538467" cy="3538466"/>
                </a:xfrm>
              </p:grpSpPr>
              <p:sp>
                <p:nvSpPr>
                  <p:cNvPr id="41" name="弧形 40">
                    <a:extLst>
                      <a:ext uri="{FF2B5EF4-FFF2-40B4-BE49-F238E27FC236}">
                        <a16:creationId xmlns:a16="http://schemas.microsoft.com/office/drawing/2014/main" id="{1DC15540-6516-4651-9CCD-1F3A4EC349CC}"/>
                      </a:ext>
                    </a:extLst>
                  </p:cNvPr>
                  <p:cNvSpPr/>
                  <p:nvPr/>
                </p:nvSpPr>
                <p:spPr>
                  <a:xfrm>
                    <a:off x="6570068" y="2474486"/>
                    <a:ext cx="3538466" cy="3538466"/>
                  </a:xfrm>
                  <a:prstGeom prst="arc">
                    <a:avLst/>
                  </a:prstGeom>
                  <a:ln w="28575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42" name="弧形 41">
                    <a:extLst>
                      <a:ext uri="{FF2B5EF4-FFF2-40B4-BE49-F238E27FC236}">
                        <a16:creationId xmlns:a16="http://schemas.microsoft.com/office/drawing/2014/main" id="{0AF1AB42-A457-4C31-BD27-AF163AC71609}"/>
                      </a:ext>
                    </a:extLst>
                  </p:cNvPr>
                  <p:cNvSpPr/>
                  <p:nvPr/>
                </p:nvSpPr>
                <p:spPr>
                  <a:xfrm flipH="1">
                    <a:off x="6570069" y="2474486"/>
                    <a:ext cx="3538466" cy="3538466"/>
                  </a:xfrm>
                  <a:prstGeom prst="arc">
                    <a:avLst/>
                  </a:prstGeom>
                  <a:ln w="28575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9" name="Freeform 108">
                <a:extLst>
                  <a:ext uri="{FF2B5EF4-FFF2-40B4-BE49-F238E27FC236}">
                    <a16:creationId xmlns:a16="http://schemas.microsoft.com/office/drawing/2014/main" id="{4CD20D22-4EE1-4664-AC02-A91A6DC7ACB4}"/>
                  </a:ext>
                </a:extLst>
              </p:cNvPr>
              <p:cNvSpPr/>
              <p:nvPr/>
            </p:nvSpPr>
            <p:spPr>
              <a:xfrm>
                <a:off x="8940068" y="3920343"/>
                <a:ext cx="743321" cy="657578"/>
              </a:xfrm>
              <a:custGeom>
                <a:avLst/>
                <a:gdLst>
                  <a:gd name="connsiteX0" fmla="*/ 73152 w 1504663"/>
                  <a:gd name="connsiteY0" fmla="*/ 1824352 h 1857672"/>
                  <a:gd name="connsiteX1" fmla="*/ 220636 w 1504663"/>
                  <a:gd name="connsiteY1" fmla="*/ 1374526 h 1857672"/>
                  <a:gd name="connsiteX2" fmla="*/ 626216 w 1504663"/>
                  <a:gd name="connsiteY2" fmla="*/ 1234416 h 1857672"/>
                  <a:gd name="connsiteX3" fmla="*/ 817945 w 1504663"/>
                  <a:gd name="connsiteY3" fmla="*/ 143036 h 1857672"/>
                  <a:gd name="connsiteX4" fmla="*/ 1009674 w 1504663"/>
                  <a:gd name="connsiteY4" fmla="*/ 120913 h 1857672"/>
                  <a:gd name="connsiteX5" fmla="*/ 994926 w 1504663"/>
                  <a:gd name="connsiteY5" fmla="*/ 1138552 h 1857672"/>
                  <a:gd name="connsiteX6" fmla="*/ 1275145 w 1504663"/>
                  <a:gd name="connsiteY6" fmla="*/ 1492513 h 1857672"/>
                  <a:gd name="connsiteX7" fmla="*/ 1407881 w 1504663"/>
                  <a:gd name="connsiteY7" fmla="*/ 1802229 h 1857672"/>
                  <a:gd name="connsiteX8" fmla="*/ 1400507 w 1504663"/>
                  <a:gd name="connsiteY8" fmla="*/ 1824352 h 1857672"/>
                  <a:gd name="connsiteX9" fmla="*/ 73152 w 1504663"/>
                  <a:gd name="connsiteY9" fmla="*/ 1824352 h 185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04663" h="1857672">
                    <a:moveTo>
                      <a:pt x="73152" y="1824352"/>
                    </a:moveTo>
                    <a:cubicBezTo>
                      <a:pt x="-123493" y="1749381"/>
                      <a:pt x="128459" y="1472849"/>
                      <a:pt x="220636" y="1374526"/>
                    </a:cubicBezTo>
                    <a:cubicBezTo>
                      <a:pt x="312813" y="1276203"/>
                      <a:pt x="526665" y="1439664"/>
                      <a:pt x="626216" y="1234416"/>
                    </a:cubicBezTo>
                    <a:cubicBezTo>
                      <a:pt x="725768" y="1029168"/>
                      <a:pt x="754035" y="328620"/>
                      <a:pt x="817945" y="143036"/>
                    </a:cubicBezTo>
                    <a:cubicBezTo>
                      <a:pt x="881855" y="-42548"/>
                      <a:pt x="980177" y="-45006"/>
                      <a:pt x="1009674" y="120913"/>
                    </a:cubicBezTo>
                    <a:cubicBezTo>
                      <a:pt x="1039171" y="286832"/>
                      <a:pt x="950681" y="909952"/>
                      <a:pt x="994926" y="1138552"/>
                    </a:cubicBezTo>
                    <a:cubicBezTo>
                      <a:pt x="1039171" y="1367152"/>
                      <a:pt x="1206319" y="1381900"/>
                      <a:pt x="1275145" y="1492513"/>
                    </a:cubicBezTo>
                    <a:cubicBezTo>
                      <a:pt x="1343971" y="1603126"/>
                      <a:pt x="1386987" y="1746923"/>
                      <a:pt x="1407881" y="1802229"/>
                    </a:cubicBezTo>
                    <a:cubicBezTo>
                      <a:pt x="1428775" y="1857535"/>
                      <a:pt x="1619275" y="1824352"/>
                      <a:pt x="1400507" y="1824352"/>
                    </a:cubicBezTo>
                    <a:cubicBezTo>
                      <a:pt x="1181739" y="1824352"/>
                      <a:pt x="269797" y="1899323"/>
                      <a:pt x="73152" y="1824352"/>
                    </a:cubicBezTo>
                    <a:close/>
                  </a:path>
                </a:pathLst>
              </a:custGeom>
              <a:solidFill>
                <a:srgbClr val="646175"/>
              </a:solidFill>
              <a:ln>
                <a:noFill/>
              </a:ln>
              <a:effectLst>
                <a:outerShdw blurRad="127000" dist="38100" dir="2700000" sx="101000" sy="101000" algn="tl" rotWithShape="0">
                  <a:prstClr val="black">
                    <a:alpha val="6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i-FI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fi-FI"/>
              </a:p>
            </p:txBody>
          </p:sp>
          <p:sp>
            <p:nvSpPr>
              <p:cNvPr id="10" name="Freeform 100">
                <a:extLst>
                  <a:ext uri="{FF2B5EF4-FFF2-40B4-BE49-F238E27FC236}">
                    <a16:creationId xmlns:a16="http://schemas.microsoft.com/office/drawing/2014/main" id="{40A1A2DF-06BA-43BD-B124-3A9F9EB37689}"/>
                  </a:ext>
                </a:extLst>
              </p:cNvPr>
              <p:cNvSpPr/>
              <p:nvPr/>
            </p:nvSpPr>
            <p:spPr>
              <a:xfrm>
                <a:off x="7654542" y="3398620"/>
                <a:ext cx="916953" cy="1104079"/>
              </a:xfrm>
              <a:custGeom>
                <a:avLst/>
                <a:gdLst>
                  <a:gd name="connsiteX0" fmla="*/ 73152 w 1504663"/>
                  <a:gd name="connsiteY0" fmla="*/ 1824352 h 1857672"/>
                  <a:gd name="connsiteX1" fmla="*/ 220636 w 1504663"/>
                  <a:gd name="connsiteY1" fmla="*/ 1374526 h 1857672"/>
                  <a:gd name="connsiteX2" fmla="*/ 626216 w 1504663"/>
                  <a:gd name="connsiteY2" fmla="*/ 1234416 h 1857672"/>
                  <a:gd name="connsiteX3" fmla="*/ 817945 w 1504663"/>
                  <a:gd name="connsiteY3" fmla="*/ 143036 h 1857672"/>
                  <a:gd name="connsiteX4" fmla="*/ 1009674 w 1504663"/>
                  <a:gd name="connsiteY4" fmla="*/ 120913 h 1857672"/>
                  <a:gd name="connsiteX5" fmla="*/ 994926 w 1504663"/>
                  <a:gd name="connsiteY5" fmla="*/ 1138552 h 1857672"/>
                  <a:gd name="connsiteX6" fmla="*/ 1275145 w 1504663"/>
                  <a:gd name="connsiteY6" fmla="*/ 1492513 h 1857672"/>
                  <a:gd name="connsiteX7" fmla="*/ 1407881 w 1504663"/>
                  <a:gd name="connsiteY7" fmla="*/ 1802229 h 1857672"/>
                  <a:gd name="connsiteX8" fmla="*/ 1400507 w 1504663"/>
                  <a:gd name="connsiteY8" fmla="*/ 1824352 h 1857672"/>
                  <a:gd name="connsiteX9" fmla="*/ 73152 w 1504663"/>
                  <a:gd name="connsiteY9" fmla="*/ 1824352 h 1857672"/>
                  <a:gd name="connsiteX0-1" fmla="*/ 73152 w 1504663"/>
                  <a:gd name="connsiteY0-2" fmla="*/ 1760294 h 1793614"/>
                  <a:gd name="connsiteX1-3" fmla="*/ 220636 w 1504663"/>
                  <a:gd name="connsiteY1-4" fmla="*/ 1310468 h 1793614"/>
                  <a:gd name="connsiteX2-5" fmla="*/ 626216 w 1504663"/>
                  <a:gd name="connsiteY2-6" fmla="*/ 1170358 h 1793614"/>
                  <a:gd name="connsiteX3-7" fmla="*/ 488698 w 1504663"/>
                  <a:gd name="connsiteY3-8" fmla="*/ 240456 h 1793614"/>
                  <a:gd name="connsiteX4-9" fmla="*/ 1009674 w 1504663"/>
                  <a:gd name="connsiteY4-10" fmla="*/ 56855 h 1793614"/>
                  <a:gd name="connsiteX5-11" fmla="*/ 994926 w 1504663"/>
                  <a:gd name="connsiteY5-12" fmla="*/ 1074494 h 1793614"/>
                  <a:gd name="connsiteX6-13" fmla="*/ 1275145 w 1504663"/>
                  <a:gd name="connsiteY6-14" fmla="*/ 1428455 h 1793614"/>
                  <a:gd name="connsiteX7-15" fmla="*/ 1407881 w 1504663"/>
                  <a:gd name="connsiteY7-16" fmla="*/ 1738171 h 1793614"/>
                  <a:gd name="connsiteX8-17" fmla="*/ 1400507 w 1504663"/>
                  <a:gd name="connsiteY8-18" fmla="*/ 1760294 h 1793614"/>
                  <a:gd name="connsiteX9-19" fmla="*/ 73152 w 1504663"/>
                  <a:gd name="connsiteY9-20" fmla="*/ 1760294 h 1793614"/>
                  <a:gd name="connsiteX0-21" fmla="*/ 73152 w 1504663"/>
                  <a:gd name="connsiteY0-22" fmla="*/ 1676735 h 1710055"/>
                  <a:gd name="connsiteX1-23" fmla="*/ 220636 w 1504663"/>
                  <a:gd name="connsiteY1-24" fmla="*/ 1226909 h 1710055"/>
                  <a:gd name="connsiteX2-25" fmla="*/ 626216 w 1504663"/>
                  <a:gd name="connsiteY2-26" fmla="*/ 1086799 h 1710055"/>
                  <a:gd name="connsiteX3-27" fmla="*/ 488698 w 1504663"/>
                  <a:gd name="connsiteY3-28" fmla="*/ 156897 h 1710055"/>
                  <a:gd name="connsiteX4-29" fmla="*/ 1030727 w 1504663"/>
                  <a:gd name="connsiteY4-30" fmla="*/ 81887 h 1710055"/>
                  <a:gd name="connsiteX5-31" fmla="*/ 994926 w 1504663"/>
                  <a:gd name="connsiteY5-32" fmla="*/ 990935 h 1710055"/>
                  <a:gd name="connsiteX6-33" fmla="*/ 1275145 w 1504663"/>
                  <a:gd name="connsiteY6-34" fmla="*/ 1344896 h 1710055"/>
                  <a:gd name="connsiteX7-35" fmla="*/ 1407881 w 1504663"/>
                  <a:gd name="connsiteY7-36" fmla="*/ 1654612 h 1710055"/>
                  <a:gd name="connsiteX8-37" fmla="*/ 1400507 w 1504663"/>
                  <a:gd name="connsiteY8-38" fmla="*/ 1676735 h 1710055"/>
                  <a:gd name="connsiteX9-39" fmla="*/ 73152 w 1504663"/>
                  <a:gd name="connsiteY9-40" fmla="*/ 1676735 h 1710055"/>
                  <a:gd name="connsiteX0-41" fmla="*/ 70544 w 1502055"/>
                  <a:gd name="connsiteY0-42" fmla="*/ 1673746 h 1707066"/>
                  <a:gd name="connsiteX1-43" fmla="*/ 218028 w 1502055"/>
                  <a:gd name="connsiteY1-44" fmla="*/ 1223920 h 1707066"/>
                  <a:gd name="connsiteX2-45" fmla="*/ 521298 w 1502055"/>
                  <a:gd name="connsiteY2-46" fmla="*/ 1021017 h 1707066"/>
                  <a:gd name="connsiteX3-47" fmla="*/ 486090 w 1502055"/>
                  <a:gd name="connsiteY3-48" fmla="*/ 153908 h 1707066"/>
                  <a:gd name="connsiteX4-49" fmla="*/ 1028119 w 1502055"/>
                  <a:gd name="connsiteY4-50" fmla="*/ 78898 h 1707066"/>
                  <a:gd name="connsiteX5-51" fmla="*/ 992318 w 1502055"/>
                  <a:gd name="connsiteY5-52" fmla="*/ 987946 h 1707066"/>
                  <a:gd name="connsiteX6-53" fmla="*/ 1272537 w 1502055"/>
                  <a:gd name="connsiteY6-54" fmla="*/ 1341907 h 1707066"/>
                  <a:gd name="connsiteX7-55" fmla="*/ 1405273 w 1502055"/>
                  <a:gd name="connsiteY7-56" fmla="*/ 1651623 h 1707066"/>
                  <a:gd name="connsiteX8-57" fmla="*/ 1397899 w 1502055"/>
                  <a:gd name="connsiteY8-58" fmla="*/ 1673746 h 1707066"/>
                  <a:gd name="connsiteX9-59" fmla="*/ 70544 w 1502055"/>
                  <a:gd name="connsiteY9-60" fmla="*/ 1673746 h 1707066"/>
                  <a:gd name="connsiteX0-61" fmla="*/ 55288 w 1486799"/>
                  <a:gd name="connsiteY0-62" fmla="*/ 1673746 h 1699214"/>
                  <a:gd name="connsiteX1-63" fmla="*/ 275904 w 1486799"/>
                  <a:gd name="connsiteY1-64" fmla="*/ 1329926 h 1699214"/>
                  <a:gd name="connsiteX2-65" fmla="*/ 506042 w 1486799"/>
                  <a:gd name="connsiteY2-66" fmla="*/ 1021017 h 1699214"/>
                  <a:gd name="connsiteX3-67" fmla="*/ 470834 w 1486799"/>
                  <a:gd name="connsiteY3-68" fmla="*/ 153908 h 1699214"/>
                  <a:gd name="connsiteX4-69" fmla="*/ 1012863 w 1486799"/>
                  <a:gd name="connsiteY4-70" fmla="*/ 78898 h 1699214"/>
                  <a:gd name="connsiteX5-71" fmla="*/ 977062 w 1486799"/>
                  <a:gd name="connsiteY5-72" fmla="*/ 987946 h 1699214"/>
                  <a:gd name="connsiteX6-73" fmla="*/ 1257281 w 1486799"/>
                  <a:gd name="connsiteY6-74" fmla="*/ 1341907 h 1699214"/>
                  <a:gd name="connsiteX7-75" fmla="*/ 1390017 w 1486799"/>
                  <a:gd name="connsiteY7-76" fmla="*/ 1651623 h 1699214"/>
                  <a:gd name="connsiteX8-77" fmla="*/ 1382643 w 1486799"/>
                  <a:gd name="connsiteY8-78" fmla="*/ 1673746 h 1699214"/>
                  <a:gd name="connsiteX9-79" fmla="*/ 55288 w 1486799"/>
                  <a:gd name="connsiteY9-80" fmla="*/ 1673746 h 1699214"/>
                  <a:gd name="connsiteX0-81" fmla="*/ 97081 w 1270934"/>
                  <a:gd name="connsiteY0-82" fmla="*/ 1679512 h 1704530"/>
                  <a:gd name="connsiteX1-83" fmla="*/ 76211 w 1270934"/>
                  <a:gd name="connsiteY1-84" fmla="*/ 1329926 h 1704530"/>
                  <a:gd name="connsiteX2-85" fmla="*/ 306349 w 1270934"/>
                  <a:gd name="connsiteY2-86" fmla="*/ 1021017 h 1704530"/>
                  <a:gd name="connsiteX3-87" fmla="*/ 271141 w 1270934"/>
                  <a:gd name="connsiteY3-88" fmla="*/ 153908 h 1704530"/>
                  <a:gd name="connsiteX4-89" fmla="*/ 813170 w 1270934"/>
                  <a:gd name="connsiteY4-90" fmla="*/ 78898 h 1704530"/>
                  <a:gd name="connsiteX5-91" fmla="*/ 777369 w 1270934"/>
                  <a:gd name="connsiteY5-92" fmla="*/ 987946 h 1704530"/>
                  <a:gd name="connsiteX6-93" fmla="*/ 1057588 w 1270934"/>
                  <a:gd name="connsiteY6-94" fmla="*/ 1341907 h 1704530"/>
                  <a:gd name="connsiteX7-95" fmla="*/ 1190324 w 1270934"/>
                  <a:gd name="connsiteY7-96" fmla="*/ 1651623 h 1704530"/>
                  <a:gd name="connsiteX8-97" fmla="*/ 1182950 w 1270934"/>
                  <a:gd name="connsiteY8-98" fmla="*/ 1673746 h 1704530"/>
                  <a:gd name="connsiteX9-99" fmla="*/ 97081 w 1270934"/>
                  <a:gd name="connsiteY9-100" fmla="*/ 1679512 h 1704530"/>
                  <a:gd name="connsiteX0-101" fmla="*/ 81113 w 1177967"/>
                  <a:gd name="connsiteY0-102" fmla="*/ 1679512 h 1709219"/>
                  <a:gd name="connsiteX1-103" fmla="*/ 60243 w 1177967"/>
                  <a:gd name="connsiteY1-104" fmla="*/ 1329926 h 1709219"/>
                  <a:gd name="connsiteX2-105" fmla="*/ 290381 w 1177967"/>
                  <a:gd name="connsiteY2-106" fmla="*/ 1021017 h 1709219"/>
                  <a:gd name="connsiteX3-107" fmla="*/ 255173 w 1177967"/>
                  <a:gd name="connsiteY3-108" fmla="*/ 153908 h 1709219"/>
                  <a:gd name="connsiteX4-109" fmla="*/ 797202 w 1177967"/>
                  <a:gd name="connsiteY4-110" fmla="*/ 78898 h 1709219"/>
                  <a:gd name="connsiteX5-111" fmla="*/ 761401 w 1177967"/>
                  <a:gd name="connsiteY5-112" fmla="*/ 987946 h 1709219"/>
                  <a:gd name="connsiteX6-113" fmla="*/ 1041620 w 1177967"/>
                  <a:gd name="connsiteY6-114" fmla="*/ 1341907 h 1709219"/>
                  <a:gd name="connsiteX7-115" fmla="*/ 1174356 w 1177967"/>
                  <a:gd name="connsiteY7-116" fmla="*/ 1651623 h 1709219"/>
                  <a:gd name="connsiteX8-117" fmla="*/ 944185 w 1177967"/>
                  <a:gd name="connsiteY8-118" fmla="*/ 1686892 h 1709219"/>
                  <a:gd name="connsiteX9-119" fmla="*/ 81113 w 1177967"/>
                  <a:gd name="connsiteY9-120" fmla="*/ 1679512 h 1709219"/>
                  <a:gd name="connsiteX0-121" fmla="*/ 76913 w 1172386"/>
                  <a:gd name="connsiteY0-122" fmla="*/ 1679512 h 1710842"/>
                  <a:gd name="connsiteX1-123" fmla="*/ 56043 w 1172386"/>
                  <a:gd name="connsiteY1-124" fmla="*/ 1329926 h 1710842"/>
                  <a:gd name="connsiteX2-125" fmla="*/ 286181 w 1172386"/>
                  <a:gd name="connsiteY2-126" fmla="*/ 1021017 h 1710842"/>
                  <a:gd name="connsiteX3-127" fmla="*/ 250973 w 1172386"/>
                  <a:gd name="connsiteY3-128" fmla="*/ 153908 h 1710842"/>
                  <a:gd name="connsiteX4-129" fmla="*/ 793002 w 1172386"/>
                  <a:gd name="connsiteY4-130" fmla="*/ 78898 h 1710842"/>
                  <a:gd name="connsiteX5-131" fmla="*/ 757201 w 1172386"/>
                  <a:gd name="connsiteY5-132" fmla="*/ 987946 h 1710842"/>
                  <a:gd name="connsiteX6-133" fmla="*/ 1037420 w 1172386"/>
                  <a:gd name="connsiteY6-134" fmla="*/ 1341907 h 1710842"/>
                  <a:gd name="connsiteX7-135" fmla="*/ 1170156 w 1172386"/>
                  <a:gd name="connsiteY7-136" fmla="*/ 1651623 h 1710842"/>
                  <a:gd name="connsiteX8-137" fmla="*/ 880667 w 1172386"/>
                  <a:gd name="connsiteY8-138" fmla="*/ 1690880 h 1710842"/>
                  <a:gd name="connsiteX9-139" fmla="*/ 76913 w 1172386"/>
                  <a:gd name="connsiteY9-140" fmla="*/ 1679512 h 1710842"/>
                  <a:gd name="connsiteX0-141" fmla="*/ 76913 w 1172386"/>
                  <a:gd name="connsiteY0-142" fmla="*/ 1679512 h 1710842"/>
                  <a:gd name="connsiteX1-143" fmla="*/ 56043 w 1172386"/>
                  <a:gd name="connsiteY1-144" fmla="*/ 1329926 h 1710842"/>
                  <a:gd name="connsiteX2-145" fmla="*/ 286181 w 1172386"/>
                  <a:gd name="connsiteY2-146" fmla="*/ 1021017 h 1710842"/>
                  <a:gd name="connsiteX3-147" fmla="*/ 250973 w 1172386"/>
                  <a:gd name="connsiteY3-148" fmla="*/ 153908 h 1710842"/>
                  <a:gd name="connsiteX4-149" fmla="*/ 793002 w 1172386"/>
                  <a:gd name="connsiteY4-150" fmla="*/ 78898 h 1710842"/>
                  <a:gd name="connsiteX5-151" fmla="*/ 757201 w 1172386"/>
                  <a:gd name="connsiteY5-152" fmla="*/ 987946 h 1710842"/>
                  <a:gd name="connsiteX6-153" fmla="*/ 1007059 w 1172386"/>
                  <a:gd name="connsiteY6-154" fmla="*/ 1340282 h 1710842"/>
                  <a:gd name="connsiteX7-155" fmla="*/ 1170156 w 1172386"/>
                  <a:gd name="connsiteY7-156" fmla="*/ 1651623 h 1710842"/>
                  <a:gd name="connsiteX8-157" fmla="*/ 880667 w 1172386"/>
                  <a:gd name="connsiteY8-158" fmla="*/ 1690880 h 1710842"/>
                  <a:gd name="connsiteX9-159" fmla="*/ 76913 w 1172386"/>
                  <a:gd name="connsiteY9-160" fmla="*/ 1679512 h 1710842"/>
                  <a:gd name="connsiteX0-161" fmla="*/ 76913 w 1172386"/>
                  <a:gd name="connsiteY0-162" fmla="*/ 1678902 h 1710232"/>
                  <a:gd name="connsiteX1-163" fmla="*/ 56043 w 1172386"/>
                  <a:gd name="connsiteY1-164" fmla="*/ 1329316 h 1710232"/>
                  <a:gd name="connsiteX2-165" fmla="*/ 286181 w 1172386"/>
                  <a:gd name="connsiteY2-166" fmla="*/ 1020407 h 1710232"/>
                  <a:gd name="connsiteX3-167" fmla="*/ 250973 w 1172386"/>
                  <a:gd name="connsiteY3-168" fmla="*/ 153298 h 1710232"/>
                  <a:gd name="connsiteX4-169" fmla="*/ 793002 w 1172386"/>
                  <a:gd name="connsiteY4-170" fmla="*/ 78288 h 1710232"/>
                  <a:gd name="connsiteX5-171" fmla="*/ 800637 w 1172386"/>
                  <a:gd name="connsiteY5-172" fmla="*/ 978915 h 1710232"/>
                  <a:gd name="connsiteX6-173" fmla="*/ 1007059 w 1172386"/>
                  <a:gd name="connsiteY6-174" fmla="*/ 1339672 h 1710232"/>
                  <a:gd name="connsiteX7-175" fmla="*/ 1170156 w 1172386"/>
                  <a:gd name="connsiteY7-176" fmla="*/ 1651013 h 1710232"/>
                  <a:gd name="connsiteX8-177" fmla="*/ 880667 w 1172386"/>
                  <a:gd name="connsiteY8-178" fmla="*/ 1690270 h 1710232"/>
                  <a:gd name="connsiteX9-179" fmla="*/ 76913 w 1172386"/>
                  <a:gd name="connsiteY9-180" fmla="*/ 1678902 h 1710232"/>
                  <a:gd name="connsiteX0-181" fmla="*/ 76913 w 1172386"/>
                  <a:gd name="connsiteY0-182" fmla="*/ 1680067 h 1711397"/>
                  <a:gd name="connsiteX1-183" fmla="*/ 56043 w 1172386"/>
                  <a:gd name="connsiteY1-184" fmla="*/ 1330481 h 1711397"/>
                  <a:gd name="connsiteX2-185" fmla="*/ 286181 w 1172386"/>
                  <a:gd name="connsiteY2-186" fmla="*/ 1021572 h 1711397"/>
                  <a:gd name="connsiteX3-187" fmla="*/ 250973 w 1172386"/>
                  <a:gd name="connsiteY3-188" fmla="*/ 154463 h 1711397"/>
                  <a:gd name="connsiteX4-189" fmla="*/ 793002 w 1172386"/>
                  <a:gd name="connsiteY4-190" fmla="*/ 79453 h 1711397"/>
                  <a:gd name="connsiteX5-191" fmla="*/ 833805 w 1172386"/>
                  <a:gd name="connsiteY5-192" fmla="*/ 996185 h 1711397"/>
                  <a:gd name="connsiteX6-193" fmla="*/ 1007059 w 1172386"/>
                  <a:gd name="connsiteY6-194" fmla="*/ 1340837 h 1711397"/>
                  <a:gd name="connsiteX7-195" fmla="*/ 1170156 w 1172386"/>
                  <a:gd name="connsiteY7-196" fmla="*/ 1652178 h 1711397"/>
                  <a:gd name="connsiteX8-197" fmla="*/ 880667 w 1172386"/>
                  <a:gd name="connsiteY8-198" fmla="*/ 1691435 h 1711397"/>
                  <a:gd name="connsiteX9-199" fmla="*/ 76913 w 1172386"/>
                  <a:gd name="connsiteY9-200" fmla="*/ 1680067 h 1711397"/>
                  <a:gd name="connsiteX0-201" fmla="*/ 73647 w 1169120"/>
                  <a:gd name="connsiteY0-202" fmla="*/ 1680659 h 1711989"/>
                  <a:gd name="connsiteX1-203" fmla="*/ 52777 w 1169120"/>
                  <a:gd name="connsiteY1-204" fmla="*/ 1331073 h 1711989"/>
                  <a:gd name="connsiteX2-205" fmla="*/ 217761 w 1169120"/>
                  <a:gd name="connsiteY2-206" fmla="*/ 1034795 h 1711989"/>
                  <a:gd name="connsiteX3-207" fmla="*/ 247707 w 1169120"/>
                  <a:gd name="connsiteY3-208" fmla="*/ 155055 h 1711989"/>
                  <a:gd name="connsiteX4-209" fmla="*/ 789736 w 1169120"/>
                  <a:gd name="connsiteY4-210" fmla="*/ 80045 h 1711989"/>
                  <a:gd name="connsiteX5-211" fmla="*/ 830539 w 1169120"/>
                  <a:gd name="connsiteY5-212" fmla="*/ 996777 h 1711989"/>
                  <a:gd name="connsiteX6-213" fmla="*/ 1003793 w 1169120"/>
                  <a:gd name="connsiteY6-214" fmla="*/ 1341429 h 1711989"/>
                  <a:gd name="connsiteX7-215" fmla="*/ 1166890 w 1169120"/>
                  <a:gd name="connsiteY7-216" fmla="*/ 1652770 h 1711989"/>
                  <a:gd name="connsiteX8-217" fmla="*/ 877401 w 1169120"/>
                  <a:gd name="connsiteY8-218" fmla="*/ 1692027 h 1711989"/>
                  <a:gd name="connsiteX9-219" fmla="*/ 73647 w 1169120"/>
                  <a:gd name="connsiteY9-220" fmla="*/ 1680659 h 1711989"/>
                  <a:gd name="connsiteX0-221" fmla="*/ 73647 w 1169120"/>
                  <a:gd name="connsiteY0-222" fmla="*/ 1625209 h 1656539"/>
                  <a:gd name="connsiteX1-223" fmla="*/ 52777 w 1169120"/>
                  <a:gd name="connsiteY1-224" fmla="*/ 1275623 h 1656539"/>
                  <a:gd name="connsiteX2-225" fmla="*/ 217761 w 1169120"/>
                  <a:gd name="connsiteY2-226" fmla="*/ 979345 h 1656539"/>
                  <a:gd name="connsiteX3-227" fmla="*/ 291214 w 1169120"/>
                  <a:gd name="connsiteY3-228" fmla="*/ 324027 h 1656539"/>
                  <a:gd name="connsiteX4-229" fmla="*/ 789736 w 1169120"/>
                  <a:gd name="connsiteY4-230" fmla="*/ 24595 h 1656539"/>
                  <a:gd name="connsiteX5-231" fmla="*/ 830539 w 1169120"/>
                  <a:gd name="connsiteY5-232" fmla="*/ 941327 h 1656539"/>
                  <a:gd name="connsiteX6-233" fmla="*/ 1003793 w 1169120"/>
                  <a:gd name="connsiteY6-234" fmla="*/ 1285979 h 1656539"/>
                  <a:gd name="connsiteX7-235" fmla="*/ 1166890 w 1169120"/>
                  <a:gd name="connsiteY7-236" fmla="*/ 1597320 h 1656539"/>
                  <a:gd name="connsiteX8-237" fmla="*/ 877401 w 1169120"/>
                  <a:gd name="connsiteY8-238" fmla="*/ 1636577 h 1656539"/>
                  <a:gd name="connsiteX9-239" fmla="*/ 73647 w 1169120"/>
                  <a:gd name="connsiteY9-240" fmla="*/ 1625209 h 1656539"/>
                  <a:gd name="connsiteX0-241" fmla="*/ 73647 w 1169120"/>
                  <a:gd name="connsiteY0-242" fmla="*/ 1665521 h 1696851"/>
                  <a:gd name="connsiteX1-243" fmla="*/ 52777 w 1169120"/>
                  <a:gd name="connsiteY1-244" fmla="*/ 1315935 h 1696851"/>
                  <a:gd name="connsiteX2-245" fmla="*/ 217761 w 1169120"/>
                  <a:gd name="connsiteY2-246" fmla="*/ 1019657 h 1696851"/>
                  <a:gd name="connsiteX3-247" fmla="*/ 428247 w 1169120"/>
                  <a:gd name="connsiteY3-248" fmla="*/ 180032 h 1696851"/>
                  <a:gd name="connsiteX4-249" fmla="*/ 789736 w 1169120"/>
                  <a:gd name="connsiteY4-250" fmla="*/ 64907 h 1696851"/>
                  <a:gd name="connsiteX5-251" fmla="*/ 830539 w 1169120"/>
                  <a:gd name="connsiteY5-252" fmla="*/ 981639 h 1696851"/>
                  <a:gd name="connsiteX6-253" fmla="*/ 1003793 w 1169120"/>
                  <a:gd name="connsiteY6-254" fmla="*/ 1326291 h 1696851"/>
                  <a:gd name="connsiteX7-255" fmla="*/ 1166890 w 1169120"/>
                  <a:gd name="connsiteY7-256" fmla="*/ 1637632 h 1696851"/>
                  <a:gd name="connsiteX8-257" fmla="*/ 877401 w 1169120"/>
                  <a:gd name="connsiteY8-258" fmla="*/ 1676889 h 1696851"/>
                  <a:gd name="connsiteX9-259" fmla="*/ 73647 w 1169120"/>
                  <a:gd name="connsiteY9-260" fmla="*/ 1665521 h 1696851"/>
                  <a:gd name="connsiteX0-261" fmla="*/ 73647 w 1169120"/>
                  <a:gd name="connsiteY0-262" fmla="*/ 1651085 h 1682415"/>
                  <a:gd name="connsiteX1-263" fmla="*/ 52777 w 1169120"/>
                  <a:gd name="connsiteY1-264" fmla="*/ 1301499 h 1682415"/>
                  <a:gd name="connsiteX2-265" fmla="*/ 217761 w 1169120"/>
                  <a:gd name="connsiteY2-266" fmla="*/ 1005221 h 1682415"/>
                  <a:gd name="connsiteX3-267" fmla="*/ 452550 w 1169120"/>
                  <a:gd name="connsiteY3-268" fmla="*/ 213466 h 1682415"/>
                  <a:gd name="connsiteX4-269" fmla="*/ 789736 w 1169120"/>
                  <a:gd name="connsiteY4-270" fmla="*/ 50471 h 1682415"/>
                  <a:gd name="connsiteX5-271" fmla="*/ 830539 w 1169120"/>
                  <a:gd name="connsiteY5-272" fmla="*/ 967203 h 1682415"/>
                  <a:gd name="connsiteX6-273" fmla="*/ 1003793 w 1169120"/>
                  <a:gd name="connsiteY6-274" fmla="*/ 1311855 h 1682415"/>
                  <a:gd name="connsiteX7-275" fmla="*/ 1166890 w 1169120"/>
                  <a:gd name="connsiteY7-276" fmla="*/ 1623196 h 1682415"/>
                  <a:gd name="connsiteX8-277" fmla="*/ 877401 w 1169120"/>
                  <a:gd name="connsiteY8-278" fmla="*/ 1662453 h 1682415"/>
                  <a:gd name="connsiteX9-279" fmla="*/ 73647 w 1169120"/>
                  <a:gd name="connsiteY9-280" fmla="*/ 1651085 h 1682415"/>
                  <a:gd name="connsiteX0-281" fmla="*/ 79315 w 1174788"/>
                  <a:gd name="connsiteY0-282" fmla="*/ 1651977 h 1683307"/>
                  <a:gd name="connsiteX1-283" fmla="*/ 58445 w 1174788"/>
                  <a:gd name="connsiteY1-284" fmla="*/ 1302391 h 1683307"/>
                  <a:gd name="connsiteX2-285" fmla="*/ 334605 w 1174788"/>
                  <a:gd name="connsiteY2-286" fmla="*/ 1037140 h 1683307"/>
                  <a:gd name="connsiteX3-287" fmla="*/ 458218 w 1174788"/>
                  <a:gd name="connsiteY3-288" fmla="*/ 214358 h 1683307"/>
                  <a:gd name="connsiteX4-289" fmla="*/ 795404 w 1174788"/>
                  <a:gd name="connsiteY4-290" fmla="*/ 51363 h 1683307"/>
                  <a:gd name="connsiteX5-291" fmla="*/ 836207 w 1174788"/>
                  <a:gd name="connsiteY5-292" fmla="*/ 968095 h 1683307"/>
                  <a:gd name="connsiteX6-293" fmla="*/ 1009461 w 1174788"/>
                  <a:gd name="connsiteY6-294" fmla="*/ 1312747 h 1683307"/>
                  <a:gd name="connsiteX7-295" fmla="*/ 1172558 w 1174788"/>
                  <a:gd name="connsiteY7-296" fmla="*/ 1624088 h 1683307"/>
                  <a:gd name="connsiteX8-297" fmla="*/ 883069 w 1174788"/>
                  <a:gd name="connsiteY8-298" fmla="*/ 1663345 h 1683307"/>
                  <a:gd name="connsiteX9-299" fmla="*/ 79315 w 1174788"/>
                  <a:gd name="connsiteY9-300" fmla="*/ 1651977 h 1683307"/>
                  <a:gd name="connsiteX0-301" fmla="*/ 79315 w 1174788"/>
                  <a:gd name="connsiteY0-302" fmla="*/ 1687891 h 1719221"/>
                  <a:gd name="connsiteX1-303" fmla="*/ 58445 w 1174788"/>
                  <a:gd name="connsiteY1-304" fmla="*/ 1338305 h 1719221"/>
                  <a:gd name="connsiteX2-305" fmla="*/ 334605 w 1174788"/>
                  <a:gd name="connsiteY2-306" fmla="*/ 1073054 h 1719221"/>
                  <a:gd name="connsiteX3-307" fmla="*/ 458218 w 1174788"/>
                  <a:gd name="connsiteY3-308" fmla="*/ 250272 h 1719221"/>
                  <a:gd name="connsiteX4-309" fmla="*/ 742142 w 1174788"/>
                  <a:gd name="connsiteY4-310" fmla="*/ 45021 h 1719221"/>
                  <a:gd name="connsiteX5-311" fmla="*/ 836207 w 1174788"/>
                  <a:gd name="connsiteY5-312" fmla="*/ 1004009 h 1719221"/>
                  <a:gd name="connsiteX6-313" fmla="*/ 1009461 w 1174788"/>
                  <a:gd name="connsiteY6-314" fmla="*/ 1348661 h 1719221"/>
                  <a:gd name="connsiteX7-315" fmla="*/ 1172558 w 1174788"/>
                  <a:gd name="connsiteY7-316" fmla="*/ 1660002 h 1719221"/>
                  <a:gd name="connsiteX8-317" fmla="*/ 883069 w 1174788"/>
                  <a:gd name="connsiteY8-318" fmla="*/ 1699259 h 1719221"/>
                  <a:gd name="connsiteX9-319" fmla="*/ 79315 w 1174788"/>
                  <a:gd name="connsiteY9-320" fmla="*/ 1687891 h 1719221"/>
                  <a:gd name="connsiteX0-321" fmla="*/ 79315 w 1174788"/>
                  <a:gd name="connsiteY0-322" fmla="*/ 1687891 h 1719221"/>
                  <a:gd name="connsiteX1-323" fmla="*/ 58445 w 1174788"/>
                  <a:gd name="connsiteY1-324" fmla="*/ 1338305 h 1719221"/>
                  <a:gd name="connsiteX2-325" fmla="*/ 334605 w 1174788"/>
                  <a:gd name="connsiteY2-326" fmla="*/ 1073054 h 1719221"/>
                  <a:gd name="connsiteX3-327" fmla="*/ 458218 w 1174788"/>
                  <a:gd name="connsiteY3-328" fmla="*/ 250272 h 1719221"/>
                  <a:gd name="connsiteX4-329" fmla="*/ 742142 w 1174788"/>
                  <a:gd name="connsiteY4-330" fmla="*/ 45021 h 1719221"/>
                  <a:gd name="connsiteX5-331" fmla="*/ 836207 w 1174788"/>
                  <a:gd name="connsiteY5-332" fmla="*/ 1004009 h 1719221"/>
                  <a:gd name="connsiteX6-333" fmla="*/ 977215 w 1174788"/>
                  <a:gd name="connsiteY6-334" fmla="*/ 1469397 h 1719221"/>
                  <a:gd name="connsiteX7-335" fmla="*/ 1172558 w 1174788"/>
                  <a:gd name="connsiteY7-336" fmla="*/ 1660002 h 1719221"/>
                  <a:gd name="connsiteX8-337" fmla="*/ 883069 w 1174788"/>
                  <a:gd name="connsiteY8-338" fmla="*/ 1699259 h 1719221"/>
                  <a:gd name="connsiteX9-339" fmla="*/ 79315 w 1174788"/>
                  <a:gd name="connsiteY9-340" fmla="*/ 1687891 h 1719221"/>
                  <a:gd name="connsiteX0-341" fmla="*/ 79315 w 1174788"/>
                  <a:gd name="connsiteY0-342" fmla="*/ 1699689 h 1731019"/>
                  <a:gd name="connsiteX1-343" fmla="*/ 58445 w 1174788"/>
                  <a:gd name="connsiteY1-344" fmla="*/ 1350103 h 1731019"/>
                  <a:gd name="connsiteX2-345" fmla="*/ 334605 w 1174788"/>
                  <a:gd name="connsiteY2-346" fmla="*/ 1084852 h 1731019"/>
                  <a:gd name="connsiteX3-347" fmla="*/ 458218 w 1174788"/>
                  <a:gd name="connsiteY3-348" fmla="*/ 262070 h 1731019"/>
                  <a:gd name="connsiteX4-349" fmla="*/ 742142 w 1174788"/>
                  <a:gd name="connsiteY4-350" fmla="*/ 56819 h 1731019"/>
                  <a:gd name="connsiteX5-351" fmla="*/ 735627 w 1174788"/>
                  <a:gd name="connsiteY5-352" fmla="*/ 1182394 h 1731019"/>
                  <a:gd name="connsiteX6-353" fmla="*/ 977215 w 1174788"/>
                  <a:gd name="connsiteY6-354" fmla="*/ 1481195 h 1731019"/>
                  <a:gd name="connsiteX7-355" fmla="*/ 1172558 w 1174788"/>
                  <a:gd name="connsiteY7-356" fmla="*/ 1671800 h 1731019"/>
                  <a:gd name="connsiteX8-357" fmla="*/ 883069 w 1174788"/>
                  <a:gd name="connsiteY8-358" fmla="*/ 1711057 h 1731019"/>
                  <a:gd name="connsiteX9-359" fmla="*/ 79315 w 1174788"/>
                  <a:gd name="connsiteY9-360" fmla="*/ 1699689 h 1731019"/>
                  <a:gd name="connsiteX0-361" fmla="*/ 79315 w 1174788"/>
                  <a:gd name="connsiteY0-362" fmla="*/ 1476642 h 1507972"/>
                  <a:gd name="connsiteX1-363" fmla="*/ 58445 w 1174788"/>
                  <a:gd name="connsiteY1-364" fmla="*/ 1127056 h 1507972"/>
                  <a:gd name="connsiteX2-365" fmla="*/ 334605 w 1174788"/>
                  <a:gd name="connsiteY2-366" fmla="*/ 861805 h 1507972"/>
                  <a:gd name="connsiteX3-367" fmla="*/ 458218 w 1174788"/>
                  <a:gd name="connsiteY3-368" fmla="*/ 39023 h 1507972"/>
                  <a:gd name="connsiteX4-369" fmla="*/ 581889 w 1174788"/>
                  <a:gd name="connsiteY4-370" fmla="*/ 217362 h 1507972"/>
                  <a:gd name="connsiteX5-371" fmla="*/ 735627 w 1174788"/>
                  <a:gd name="connsiteY5-372" fmla="*/ 959347 h 1507972"/>
                  <a:gd name="connsiteX6-373" fmla="*/ 977215 w 1174788"/>
                  <a:gd name="connsiteY6-374" fmla="*/ 1258148 h 1507972"/>
                  <a:gd name="connsiteX7-375" fmla="*/ 1172558 w 1174788"/>
                  <a:gd name="connsiteY7-376" fmla="*/ 1448753 h 1507972"/>
                  <a:gd name="connsiteX8-377" fmla="*/ 883069 w 1174788"/>
                  <a:gd name="connsiteY8-378" fmla="*/ 1488010 h 1507972"/>
                  <a:gd name="connsiteX9-379" fmla="*/ 79315 w 1174788"/>
                  <a:gd name="connsiteY9-380" fmla="*/ 1476642 h 1507972"/>
                  <a:gd name="connsiteX0-381" fmla="*/ 79315 w 1174788"/>
                  <a:gd name="connsiteY0-382" fmla="*/ 1312172 h 1343502"/>
                  <a:gd name="connsiteX1-383" fmla="*/ 58445 w 1174788"/>
                  <a:gd name="connsiteY1-384" fmla="*/ 962586 h 1343502"/>
                  <a:gd name="connsiteX2-385" fmla="*/ 334605 w 1174788"/>
                  <a:gd name="connsiteY2-386" fmla="*/ 697335 h 1343502"/>
                  <a:gd name="connsiteX3-387" fmla="*/ 382358 w 1174788"/>
                  <a:gd name="connsiteY3-388" fmla="*/ 130732 h 1343502"/>
                  <a:gd name="connsiteX4-389" fmla="*/ 581889 w 1174788"/>
                  <a:gd name="connsiteY4-390" fmla="*/ 52892 h 1343502"/>
                  <a:gd name="connsiteX5-391" fmla="*/ 735627 w 1174788"/>
                  <a:gd name="connsiteY5-392" fmla="*/ 794877 h 1343502"/>
                  <a:gd name="connsiteX6-393" fmla="*/ 977215 w 1174788"/>
                  <a:gd name="connsiteY6-394" fmla="*/ 1093678 h 1343502"/>
                  <a:gd name="connsiteX7-395" fmla="*/ 1172558 w 1174788"/>
                  <a:gd name="connsiteY7-396" fmla="*/ 1284283 h 1343502"/>
                  <a:gd name="connsiteX8-397" fmla="*/ 883069 w 1174788"/>
                  <a:gd name="connsiteY8-398" fmla="*/ 1323540 h 1343502"/>
                  <a:gd name="connsiteX9-399" fmla="*/ 79315 w 1174788"/>
                  <a:gd name="connsiteY9-400" fmla="*/ 1312172 h 1343502"/>
                  <a:gd name="connsiteX0-401" fmla="*/ 85242 w 1180715"/>
                  <a:gd name="connsiteY0-402" fmla="*/ 1316016 h 1347346"/>
                  <a:gd name="connsiteX1-403" fmla="*/ 64372 w 1180715"/>
                  <a:gd name="connsiteY1-404" fmla="*/ 966430 h 1347346"/>
                  <a:gd name="connsiteX2-405" fmla="*/ 448420 w 1180715"/>
                  <a:gd name="connsiteY2-406" fmla="*/ 798673 h 1347346"/>
                  <a:gd name="connsiteX3-407" fmla="*/ 388285 w 1180715"/>
                  <a:gd name="connsiteY3-408" fmla="*/ 134576 h 1347346"/>
                  <a:gd name="connsiteX4-409" fmla="*/ 587816 w 1180715"/>
                  <a:gd name="connsiteY4-410" fmla="*/ 56736 h 1347346"/>
                  <a:gd name="connsiteX5-411" fmla="*/ 741554 w 1180715"/>
                  <a:gd name="connsiteY5-412" fmla="*/ 798721 h 1347346"/>
                  <a:gd name="connsiteX6-413" fmla="*/ 983142 w 1180715"/>
                  <a:gd name="connsiteY6-414" fmla="*/ 1097522 h 1347346"/>
                  <a:gd name="connsiteX7-415" fmla="*/ 1178485 w 1180715"/>
                  <a:gd name="connsiteY7-416" fmla="*/ 1288127 h 1347346"/>
                  <a:gd name="connsiteX8-417" fmla="*/ 888996 w 1180715"/>
                  <a:gd name="connsiteY8-418" fmla="*/ 1327384 h 1347346"/>
                  <a:gd name="connsiteX9-419" fmla="*/ 85242 w 1180715"/>
                  <a:gd name="connsiteY9-420" fmla="*/ 1316016 h 1347346"/>
                  <a:gd name="connsiteX0-421" fmla="*/ 41950 w 1137423"/>
                  <a:gd name="connsiteY0-422" fmla="*/ 1316016 h 1333900"/>
                  <a:gd name="connsiteX1-423" fmla="*/ 143928 w 1137423"/>
                  <a:gd name="connsiteY1-424" fmla="*/ 1160066 h 1333900"/>
                  <a:gd name="connsiteX2-425" fmla="*/ 405128 w 1137423"/>
                  <a:gd name="connsiteY2-426" fmla="*/ 798673 h 1333900"/>
                  <a:gd name="connsiteX3-427" fmla="*/ 344993 w 1137423"/>
                  <a:gd name="connsiteY3-428" fmla="*/ 134576 h 1333900"/>
                  <a:gd name="connsiteX4-429" fmla="*/ 544524 w 1137423"/>
                  <a:gd name="connsiteY4-430" fmla="*/ 56736 h 1333900"/>
                  <a:gd name="connsiteX5-431" fmla="*/ 698262 w 1137423"/>
                  <a:gd name="connsiteY5-432" fmla="*/ 798721 h 1333900"/>
                  <a:gd name="connsiteX6-433" fmla="*/ 939850 w 1137423"/>
                  <a:gd name="connsiteY6-434" fmla="*/ 1097522 h 1333900"/>
                  <a:gd name="connsiteX7-435" fmla="*/ 1135193 w 1137423"/>
                  <a:gd name="connsiteY7-436" fmla="*/ 1288127 h 1333900"/>
                  <a:gd name="connsiteX8-437" fmla="*/ 845704 w 1137423"/>
                  <a:gd name="connsiteY8-438" fmla="*/ 1327384 h 1333900"/>
                  <a:gd name="connsiteX9-439" fmla="*/ 41950 w 1137423"/>
                  <a:gd name="connsiteY9-440" fmla="*/ 1316016 h 1333900"/>
                  <a:gd name="connsiteX0-441" fmla="*/ 42360 w 1137833"/>
                  <a:gd name="connsiteY0-442" fmla="*/ 1316016 h 1336130"/>
                  <a:gd name="connsiteX1-443" fmla="*/ 142604 w 1137833"/>
                  <a:gd name="connsiteY1-444" fmla="*/ 1125836 h 1336130"/>
                  <a:gd name="connsiteX2-445" fmla="*/ 405538 w 1137833"/>
                  <a:gd name="connsiteY2-446" fmla="*/ 798673 h 1336130"/>
                  <a:gd name="connsiteX3-447" fmla="*/ 345403 w 1137833"/>
                  <a:gd name="connsiteY3-448" fmla="*/ 134576 h 1336130"/>
                  <a:gd name="connsiteX4-449" fmla="*/ 544934 w 1137833"/>
                  <a:gd name="connsiteY4-450" fmla="*/ 56736 h 1336130"/>
                  <a:gd name="connsiteX5-451" fmla="*/ 698672 w 1137833"/>
                  <a:gd name="connsiteY5-452" fmla="*/ 798721 h 1336130"/>
                  <a:gd name="connsiteX6-453" fmla="*/ 940260 w 1137833"/>
                  <a:gd name="connsiteY6-454" fmla="*/ 1097522 h 1336130"/>
                  <a:gd name="connsiteX7-455" fmla="*/ 1135603 w 1137833"/>
                  <a:gd name="connsiteY7-456" fmla="*/ 1288127 h 1336130"/>
                  <a:gd name="connsiteX8-457" fmla="*/ 846114 w 1137833"/>
                  <a:gd name="connsiteY8-458" fmla="*/ 1327384 h 1336130"/>
                  <a:gd name="connsiteX9-459" fmla="*/ 42360 w 1137833"/>
                  <a:gd name="connsiteY9-460" fmla="*/ 1316016 h 1336130"/>
                  <a:gd name="connsiteX0-461" fmla="*/ 55448 w 1150921"/>
                  <a:gd name="connsiteY0-462" fmla="*/ 1316016 h 1340267"/>
                  <a:gd name="connsiteX1-463" fmla="*/ 108235 w 1150921"/>
                  <a:gd name="connsiteY1-464" fmla="*/ 1065658 h 1340267"/>
                  <a:gd name="connsiteX2-465" fmla="*/ 418626 w 1150921"/>
                  <a:gd name="connsiteY2-466" fmla="*/ 798673 h 1340267"/>
                  <a:gd name="connsiteX3-467" fmla="*/ 358491 w 1150921"/>
                  <a:gd name="connsiteY3-468" fmla="*/ 134576 h 1340267"/>
                  <a:gd name="connsiteX4-469" fmla="*/ 558022 w 1150921"/>
                  <a:gd name="connsiteY4-470" fmla="*/ 56736 h 1340267"/>
                  <a:gd name="connsiteX5-471" fmla="*/ 711760 w 1150921"/>
                  <a:gd name="connsiteY5-472" fmla="*/ 798721 h 1340267"/>
                  <a:gd name="connsiteX6-473" fmla="*/ 953348 w 1150921"/>
                  <a:gd name="connsiteY6-474" fmla="*/ 1097522 h 1340267"/>
                  <a:gd name="connsiteX7-475" fmla="*/ 1148691 w 1150921"/>
                  <a:gd name="connsiteY7-476" fmla="*/ 1288127 h 1340267"/>
                  <a:gd name="connsiteX8-477" fmla="*/ 859202 w 1150921"/>
                  <a:gd name="connsiteY8-478" fmla="*/ 1327384 h 1340267"/>
                  <a:gd name="connsiteX9-479" fmla="*/ 55448 w 1150921"/>
                  <a:gd name="connsiteY9-480" fmla="*/ 1316016 h 134026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</a:cxnLst>
                <a:rect l="l" t="t" r="r" b="b"/>
                <a:pathLst>
                  <a:path w="1150921" h="1340267">
                    <a:moveTo>
                      <a:pt x="55448" y="1316016"/>
                    </a:moveTo>
                    <a:cubicBezTo>
                      <a:pt x="-69713" y="1272395"/>
                      <a:pt x="47705" y="1151882"/>
                      <a:pt x="108235" y="1065658"/>
                    </a:cubicBezTo>
                    <a:cubicBezTo>
                      <a:pt x="168765" y="979434"/>
                      <a:pt x="376917" y="953853"/>
                      <a:pt x="418626" y="798673"/>
                    </a:cubicBezTo>
                    <a:cubicBezTo>
                      <a:pt x="460335" y="643493"/>
                      <a:pt x="335258" y="258232"/>
                      <a:pt x="358491" y="134576"/>
                    </a:cubicBezTo>
                    <a:cubicBezTo>
                      <a:pt x="381724" y="10920"/>
                      <a:pt x="499144" y="-53955"/>
                      <a:pt x="558022" y="56736"/>
                    </a:cubicBezTo>
                    <a:cubicBezTo>
                      <a:pt x="616900" y="167427"/>
                      <a:pt x="645872" y="625257"/>
                      <a:pt x="711760" y="798721"/>
                    </a:cubicBezTo>
                    <a:cubicBezTo>
                      <a:pt x="777648" y="972185"/>
                      <a:pt x="880526" y="1015954"/>
                      <a:pt x="953348" y="1097522"/>
                    </a:cubicBezTo>
                    <a:cubicBezTo>
                      <a:pt x="1026170" y="1179090"/>
                      <a:pt x="1127797" y="1232821"/>
                      <a:pt x="1148691" y="1288127"/>
                    </a:cubicBezTo>
                    <a:cubicBezTo>
                      <a:pt x="1169585" y="1343433"/>
                      <a:pt x="1041409" y="1322736"/>
                      <a:pt x="859202" y="1327384"/>
                    </a:cubicBezTo>
                    <a:cubicBezTo>
                      <a:pt x="676995" y="1332032"/>
                      <a:pt x="180609" y="1359637"/>
                      <a:pt x="55448" y="1316016"/>
                    </a:cubicBezTo>
                    <a:close/>
                  </a:path>
                </a:pathLst>
              </a:custGeom>
              <a:solidFill>
                <a:srgbClr val="937D42"/>
              </a:solidFill>
              <a:ln>
                <a:noFill/>
              </a:ln>
              <a:effectLst>
                <a:outerShdw blurRad="152400" sx="109000" sy="109000" algn="ctr" rotWithShape="0">
                  <a:prstClr val="black">
                    <a:alpha val="40000"/>
                  </a:prstClr>
                </a:outerShdw>
                <a:softEdge rad="254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i-FI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fi-FI"/>
              </a:p>
            </p:txBody>
          </p:sp>
          <p:pic>
            <p:nvPicPr>
              <p:cNvPr id="11" name="Picture 2">
                <a:extLst>
                  <a:ext uri="{FF2B5EF4-FFF2-40B4-BE49-F238E27FC236}">
                    <a16:creationId xmlns:a16="http://schemas.microsoft.com/office/drawing/2014/main" id="{2267AF1C-C942-4834-AC0C-72B71461AFE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02883" y="2114572"/>
                <a:ext cx="655205" cy="4395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icture 144" descr="https://img2.baidu.com/it/u=3179462746,206900547&amp;fm=253&amp;fmt=auto&amp;app=138&amp;f=PNG?w=500&amp;h=500">
                <a:extLst>
                  <a:ext uri="{FF2B5EF4-FFF2-40B4-BE49-F238E27FC236}">
                    <a16:creationId xmlns:a16="http://schemas.microsoft.com/office/drawing/2014/main" id="{CD42A5DC-9D1C-44F8-8EE6-5BC63E4646D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843506" y="2001910"/>
                <a:ext cx="667802" cy="5933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3" name="直接箭头连接符 12">
                <a:extLst>
                  <a:ext uri="{FF2B5EF4-FFF2-40B4-BE49-F238E27FC236}">
                    <a16:creationId xmlns:a16="http://schemas.microsoft.com/office/drawing/2014/main" id="{5AF34D31-E8D5-45DC-99A1-ADD748093420}"/>
                  </a:ext>
                </a:extLst>
              </p:cNvPr>
              <p:cNvCxnSpPr/>
              <p:nvPr/>
            </p:nvCxnSpPr>
            <p:spPr>
              <a:xfrm flipH="1">
                <a:off x="8162672" y="2595230"/>
                <a:ext cx="840506" cy="1819487"/>
              </a:xfrm>
              <a:prstGeom prst="straightConnector1">
                <a:avLst/>
              </a:prstGeom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E36A04F0-6D1F-40FA-A757-B0E9795584AC}"/>
                  </a:ext>
                </a:extLst>
              </p:cNvPr>
              <p:cNvSpPr/>
              <p:nvPr/>
            </p:nvSpPr>
            <p:spPr>
              <a:xfrm flipV="1">
                <a:off x="8195669" y="4168049"/>
                <a:ext cx="107666" cy="95658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箭头连接符 14">
                <a:extLst>
                  <a:ext uri="{FF2B5EF4-FFF2-40B4-BE49-F238E27FC236}">
                    <a16:creationId xmlns:a16="http://schemas.microsoft.com/office/drawing/2014/main" id="{D6CBFADE-1950-496D-98C7-BDB84E0A2929}"/>
                  </a:ext>
                </a:extLst>
              </p:cNvPr>
              <p:cNvCxnSpPr/>
              <p:nvPr/>
            </p:nvCxnSpPr>
            <p:spPr>
              <a:xfrm flipH="1" flipV="1">
                <a:off x="7410204" y="2595230"/>
                <a:ext cx="674533" cy="1819487"/>
              </a:xfrm>
              <a:prstGeom prst="straightConnector1">
                <a:avLst/>
              </a:prstGeom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6E93B126-27AF-44BB-9758-2360CAB107AC}"/>
                  </a:ext>
                </a:extLst>
              </p:cNvPr>
              <p:cNvCxnSpPr/>
              <p:nvPr/>
            </p:nvCxnSpPr>
            <p:spPr>
              <a:xfrm flipH="1" flipV="1">
                <a:off x="7549207" y="2606240"/>
                <a:ext cx="1715221" cy="1949958"/>
              </a:xfrm>
              <a:prstGeom prst="straightConnector1">
                <a:avLst/>
              </a:prstGeom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61">
                <a:extLst>
                  <a:ext uri="{FF2B5EF4-FFF2-40B4-BE49-F238E27FC236}">
                    <a16:creationId xmlns:a16="http://schemas.microsoft.com/office/drawing/2014/main" id="{6C75C14D-7748-4F1A-B8A3-0410E3C7085A}"/>
                  </a:ext>
                </a:extLst>
              </p:cNvPr>
              <p:cNvGrpSpPr/>
              <p:nvPr/>
            </p:nvGrpSpPr>
            <p:grpSpPr>
              <a:xfrm rot="18639237">
                <a:off x="7087144" y="2233423"/>
                <a:ext cx="607481" cy="586064"/>
                <a:chOff x="5868144" y="915566"/>
                <a:chExt cx="2016224" cy="1728192"/>
              </a:xfrm>
            </p:grpSpPr>
            <p:cxnSp>
              <p:nvCxnSpPr>
                <p:cNvPr id="22" name="Straight Connector 62">
                  <a:extLst>
                    <a:ext uri="{FF2B5EF4-FFF2-40B4-BE49-F238E27FC236}">
                      <a16:creationId xmlns:a16="http://schemas.microsoft.com/office/drawing/2014/main" id="{8A25094A-C5A3-483B-B9ED-059C5E38DCE4}"/>
                    </a:ext>
                  </a:extLst>
                </p:cNvPr>
                <p:cNvCxnSpPr/>
                <p:nvPr/>
              </p:nvCxnSpPr>
              <p:spPr>
                <a:xfrm flipV="1">
                  <a:off x="6732240" y="1995686"/>
                  <a:ext cx="1152128" cy="648072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63">
                  <a:extLst>
                    <a:ext uri="{FF2B5EF4-FFF2-40B4-BE49-F238E27FC236}">
                      <a16:creationId xmlns:a16="http://schemas.microsoft.com/office/drawing/2014/main" id="{08B29C15-E664-4392-AB7C-DD49F1FBB12D}"/>
                    </a:ext>
                  </a:extLst>
                </p:cNvPr>
                <p:cNvCxnSpPr/>
                <p:nvPr/>
              </p:nvCxnSpPr>
              <p:spPr>
                <a:xfrm flipH="1" flipV="1">
                  <a:off x="5868144" y="1851670"/>
                  <a:ext cx="864096" cy="792088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64">
                  <a:extLst>
                    <a:ext uri="{FF2B5EF4-FFF2-40B4-BE49-F238E27FC236}">
                      <a16:creationId xmlns:a16="http://schemas.microsoft.com/office/drawing/2014/main" id="{D71C1403-AD95-430D-9ECE-594F7A101962}"/>
                    </a:ext>
                  </a:extLst>
                </p:cNvPr>
                <p:cNvCxnSpPr/>
                <p:nvPr/>
              </p:nvCxnSpPr>
              <p:spPr>
                <a:xfrm flipH="1" flipV="1">
                  <a:off x="7164288" y="915566"/>
                  <a:ext cx="720080" cy="1080120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65">
                  <a:extLst>
                    <a:ext uri="{FF2B5EF4-FFF2-40B4-BE49-F238E27FC236}">
                      <a16:creationId xmlns:a16="http://schemas.microsoft.com/office/drawing/2014/main" id="{C89119DA-D29F-4970-BE75-768960E0E03F}"/>
                    </a:ext>
                  </a:extLst>
                </p:cNvPr>
                <p:cNvCxnSpPr/>
                <p:nvPr/>
              </p:nvCxnSpPr>
              <p:spPr>
                <a:xfrm flipH="1">
                  <a:off x="5868144" y="915566"/>
                  <a:ext cx="1296144" cy="936104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66">
                  <a:extLst>
                    <a:ext uri="{FF2B5EF4-FFF2-40B4-BE49-F238E27FC236}">
                      <a16:creationId xmlns:a16="http://schemas.microsoft.com/office/drawing/2014/main" id="{6BF0B476-95ED-45AD-8586-DE303BFD5FE3}"/>
                    </a:ext>
                  </a:extLst>
                </p:cNvPr>
                <p:cNvCxnSpPr/>
                <p:nvPr/>
              </p:nvCxnSpPr>
              <p:spPr>
                <a:xfrm flipH="1" flipV="1">
                  <a:off x="6084168" y="1707654"/>
                  <a:ext cx="792088" cy="824220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67">
                  <a:extLst>
                    <a:ext uri="{FF2B5EF4-FFF2-40B4-BE49-F238E27FC236}">
                      <a16:creationId xmlns:a16="http://schemas.microsoft.com/office/drawing/2014/main" id="{AB85451D-6B16-4B57-90B7-0EA0F07BD6EC}"/>
                    </a:ext>
                  </a:extLst>
                </p:cNvPr>
                <p:cNvCxnSpPr/>
                <p:nvPr/>
              </p:nvCxnSpPr>
              <p:spPr>
                <a:xfrm flipH="1" flipV="1">
                  <a:off x="6300192" y="1563638"/>
                  <a:ext cx="792088" cy="864096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68">
                  <a:extLst>
                    <a:ext uri="{FF2B5EF4-FFF2-40B4-BE49-F238E27FC236}">
                      <a16:creationId xmlns:a16="http://schemas.microsoft.com/office/drawing/2014/main" id="{56732FEC-D3A0-4C1B-8241-A8CBD7BE2ACE}"/>
                    </a:ext>
                  </a:extLst>
                </p:cNvPr>
                <p:cNvCxnSpPr/>
                <p:nvPr/>
              </p:nvCxnSpPr>
              <p:spPr>
                <a:xfrm flipH="1" flipV="1">
                  <a:off x="6516216" y="1347614"/>
                  <a:ext cx="792088" cy="972108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69">
                  <a:extLst>
                    <a:ext uri="{FF2B5EF4-FFF2-40B4-BE49-F238E27FC236}">
                      <a16:creationId xmlns:a16="http://schemas.microsoft.com/office/drawing/2014/main" id="{58BCE325-916C-448C-8D18-0CA450BDB55A}"/>
                    </a:ext>
                  </a:extLst>
                </p:cNvPr>
                <p:cNvCxnSpPr/>
                <p:nvPr/>
              </p:nvCxnSpPr>
              <p:spPr>
                <a:xfrm flipH="1" flipV="1">
                  <a:off x="6732240" y="1203598"/>
                  <a:ext cx="792088" cy="1008112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70">
                  <a:extLst>
                    <a:ext uri="{FF2B5EF4-FFF2-40B4-BE49-F238E27FC236}">
                      <a16:creationId xmlns:a16="http://schemas.microsoft.com/office/drawing/2014/main" id="{876C1094-60AB-447C-AC1B-9AAF34AE3095}"/>
                    </a:ext>
                  </a:extLst>
                </p:cNvPr>
                <p:cNvCxnSpPr/>
                <p:nvPr/>
              </p:nvCxnSpPr>
              <p:spPr>
                <a:xfrm flipH="1" flipV="1">
                  <a:off x="6948264" y="1059583"/>
                  <a:ext cx="792088" cy="1060181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71">
                  <a:extLst>
                    <a:ext uri="{FF2B5EF4-FFF2-40B4-BE49-F238E27FC236}">
                      <a16:creationId xmlns:a16="http://schemas.microsoft.com/office/drawing/2014/main" id="{EA73885E-C1C9-4A64-82C2-8517576EE72E}"/>
                    </a:ext>
                  </a:extLst>
                </p:cNvPr>
                <p:cNvCxnSpPr/>
                <p:nvPr/>
              </p:nvCxnSpPr>
              <p:spPr>
                <a:xfrm flipH="1">
                  <a:off x="6588224" y="1851670"/>
                  <a:ext cx="1224136" cy="680203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72">
                  <a:extLst>
                    <a:ext uri="{FF2B5EF4-FFF2-40B4-BE49-F238E27FC236}">
                      <a16:creationId xmlns:a16="http://schemas.microsoft.com/office/drawing/2014/main" id="{B28BE069-141D-438D-87FF-7F28FC81FAE2}"/>
                    </a:ext>
                  </a:extLst>
                </p:cNvPr>
                <p:cNvCxnSpPr/>
                <p:nvPr/>
              </p:nvCxnSpPr>
              <p:spPr>
                <a:xfrm flipH="1">
                  <a:off x="6480212" y="1671650"/>
                  <a:ext cx="1188132" cy="684076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73">
                  <a:extLst>
                    <a:ext uri="{FF2B5EF4-FFF2-40B4-BE49-F238E27FC236}">
                      <a16:creationId xmlns:a16="http://schemas.microsoft.com/office/drawing/2014/main" id="{A2DEBD0C-7150-4296-8BFA-DA8F0816CF5A}"/>
                    </a:ext>
                  </a:extLst>
                </p:cNvPr>
                <p:cNvCxnSpPr/>
                <p:nvPr/>
              </p:nvCxnSpPr>
              <p:spPr>
                <a:xfrm flipH="1">
                  <a:off x="6300192" y="1455626"/>
                  <a:ext cx="1224136" cy="792088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74">
                  <a:extLst>
                    <a:ext uri="{FF2B5EF4-FFF2-40B4-BE49-F238E27FC236}">
                      <a16:creationId xmlns:a16="http://schemas.microsoft.com/office/drawing/2014/main" id="{04363FE6-1082-4776-BF08-A51534BC2C52}"/>
                    </a:ext>
                  </a:extLst>
                </p:cNvPr>
                <p:cNvCxnSpPr/>
                <p:nvPr/>
              </p:nvCxnSpPr>
              <p:spPr>
                <a:xfrm flipH="1">
                  <a:off x="6156176" y="1275606"/>
                  <a:ext cx="1224136" cy="844158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75">
                  <a:extLst>
                    <a:ext uri="{FF2B5EF4-FFF2-40B4-BE49-F238E27FC236}">
                      <a16:creationId xmlns:a16="http://schemas.microsoft.com/office/drawing/2014/main" id="{923C34F4-D158-4108-89F0-8C47EECCFEAC}"/>
                    </a:ext>
                  </a:extLst>
                </p:cNvPr>
                <p:cNvCxnSpPr/>
                <p:nvPr/>
              </p:nvCxnSpPr>
              <p:spPr>
                <a:xfrm flipH="1">
                  <a:off x="6012160" y="1059583"/>
                  <a:ext cx="1296144" cy="936103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1A0919D3-62AD-4771-A900-E51A66B1CACA}"/>
                  </a:ext>
                </a:extLst>
              </p:cNvPr>
              <p:cNvSpPr/>
              <p:nvPr/>
            </p:nvSpPr>
            <p:spPr>
              <a:xfrm>
                <a:off x="7341334" y="2530591"/>
                <a:ext cx="68869" cy="79878"/>
              </a:xfrm>
              <a:prstGeom prst="rect">
                <a:avLst/>
              </a:prstGeom>
              <a:solidFill>
                <a:srgbClr val="937D42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ED7C3D7E-6BF6-45A0-B5C3-E96ACAC08441}"/>
                  </a:ext>
                </a:extLst>
              </p:cNvPr>
              <p:cNvCxnSpPr/>
              <p:nvPr/>
            </p:nvCxnSpPr>
            <p:spPr>
              <a:xfrm>
                <a:off x="9081115" y="2663492"/>
                <a:ext cx="253109" cy="1892706"/>
              </a:xfrm>
              <a:prstGeom prst="straightConnector1">
                <a:avLst/>
              </a:prstGeom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761DE216-FD66-443F-8162-A8CE2FF5CA98}"/>
                  </a:ext>
                </a:extLst>
              </p:cNvPr>
              <p:cNvSpPr/>
              <p:nvPr/>
            </p:nvSpPr>
            <p:spPr>
              <a:xfrm>
                <a:off x="7488535" y="2530591"/>
                <a:ext cx="68869" cy="79878"/>
              </a:xfrm>
              <a:prstGeom prst="rect">
                <a:avLst/>
              </a:prstGeom>
              <a:solidFill>
                <a:srgbClr val="454464"/>
              </a:solidFill>
              <a:ln>
                <a:noFill/>
              </a:ln>
              <a:scene3d>
                <a:camera prst="orthographicFront">
                  <a:rot lat="20479757" lon="813959" rev="21082988"/>
                </a:camera>
                <a:lightRig rig="threePt" dir="t"/>
              </a:scene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9162876F-1784-4FFE-83A7-0A91D8E6563D}"/>
                  </a:ext>
                </a:extLst>
              </p:cNvPr>
              <p:cNvSpPr/>
              <p:nvPr/>
            </p:nvSpPr>
            <p:spPr>
              <a:xfrm flipV="1">
                <a:off x="9238453" y="4195890"/>
                <a:ext cx="107666" cy="95658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Content Placeholder 2">
                <a:extLst>
                  <a:ext uri="{FF2B5EF4-FFF2-40B4-BE49-F238E27FC236}">
                    <a16:creationId xmlns:a16="http://schemas.microsoft.com/office/drawing/2014/main" id="{53788272-BA66-42FB-BB9B-ECAB187C65B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5330" y="1914346"/>
                <a:ext cx="1489657" cy="34962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/>
                  <a:t>Lighting</a:t>
                </a:r>
                <a:endParaRPr lang="en-US" sz="1600" dirty="0"/>
              </a:p>
            </p:txBody>
          </p:sp>
          <p:sp>
            <p:nvSpPr>
              <p:cNvPr id="45" name="Content Placeholder 2">
                <a:extLst>
                  <a:ext uri="{FF2B5EF4-FFF2-40B4-BE49-F238E27FC236}">
                    <a16:creationId xmlns:a16="http://schemas.microsoft.com/office/drawing/2014/main" id="{721F6B81-E019-4F65-85E2-F31BC38A137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319827" y="1844994"/>
                <a:ext cx="1489657" cy="42111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500" kern="1200" baseline="0">
                    <a:solidFill>
                      <a:schemeClr val="bg1"/>
                    </a:solidFill>
                    <a:latin typeface="Roboto Cn" pitchFamily="2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/>
                  <a:t>Viewing</a:t>
                </a:r>
                <a:endParaRPr lang="en-US" sz="16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3627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1D3C58"/>
                </a:solidFill>
              </a:rPr>
              <a:t>INTRODUCTION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B88576-CAEF-4215-BFD8-FA9966B66424}"/>
              </a:ext>
            </a:extLst>
          </p:cNvPr>
          <p:cNvSpPr txBox="1">
            <a:spLocks/>
          </p:cNvSpPr>
          <p:nvPr/>
        </p:nvSpPr>
        <p:spPr>
          <a:xfrm>
            <a:off x="850557" y="1529863"/>
            <a:ext cx="618545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600" dirty="0"/>
              <a:t>Capture SVBRDF from a</a:t>
            </a:r>
            <a:endParaRPr lang="en-US" dirty="0">
              <a:solidFill>
                <a:srgbClr val="FF8261"/>
              </a:solidFill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C0E3304-B1B2-4150-94A3-FBE8466B2062}"/>
              </a:ext>
            </a:extLst>
          </p:cNvPr>
          <p:cNvGrpSpPr/>
          <p:nvPr/>
        </p:nvGrpSpPr>
        <p:grpSpPr>
          <a:xfrm>
            <a:off x="1329604" y="1992483"/>
            <a:ext cx="3593887" cy="4119591"/>
            <a:chOff x="1329604" y="1992483"/>
            <a:chExt cx="3593887" cy="4119591"/>
          </a:xfrm>
        </p:grpSpPr>
        <p:pic>
          <p:nvPicPr>
            <p:cNvPr id="40" name="图片占位符 7">
              <a:extLst>
                <a:ext uri="{FF2B5EF4-FFF2-40B4-BE49-F238E27FC236}">
                  <a16:creationId xmlns:a16="http://schemas.microsoft.com/office/drawing/2014/main" id="{1220D7D5-DB3C-49E9-BED0-2A3F678ED5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760" b="5760"/>
            <a:stretch/>
          </p:blipFill>
          <p:spPr>
            <a:xfrm rot="20417235">
              <a:off x="1410770" y="3003999"/>
              <a:ext cx="3512721" cy="3108075"/>
            </a:xfrm>
            <a:prstGeom prst="rect">
              <a:avLst/>
            </a:prstGeom>
            <a:scene3d>
              <a:camera prst="isometricTopUp">
                <a:rot lat="21072098" lon="17601099" rev="4200000"/>
              </a:camera>
              <a:lightRig rig="threePt" dir="t"/>
            </a:scene3d>
          </p:spPr>
        </p:pic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644E1C97-239A-4F5D-BE3A-F12084BC75CF}"/>
                </a:ext>
              </a:extLst>
            </p:cNvPr>
            <p:cNvGrpSpPr/>
            <p:nvPr/>
          </p:nvGrpSpPr>
          <p:grpSpPr>
            <a:xfrm>
              <a:off x="1329604" y="1992483"/>
              <a:ext cx="2980506" cy="2576011"/>
              <a:chOff x="6233033" y="2087635"/>
              <a:chExt cx="3267766" cy="3178827"/>
            </a:xfrm>
          </p:grpSpPr>
          <p:sp>
            <p:nvSpPr>
              <p:cNvPr id="9" name="Freeform 108">
                <a:extLst>
                  <a:ext uri="{FF2B5EF4-FFF2-40B4-BE49-F238E27FC236}">
                    <a16:creationId xmlns:a16="http://schemas.microsoft.com/office/drawing/2014/main" id="{4CD20D22-4EE1-4664-AC02-A91A6DC7ACB4}"/>
                  </a:ext>
                </a:extLst>
              </p:cNvPr>
              <p:cNvSpPr/>
              <p:nvPr/>
            </p:nvSpPr>
            <p:spPr>
              <a:xfrm>
                <a:off x="8685837" y="4455003"/>
                <a:ext cx="814962" cy="811459"/>
              </a:xfrm>
              <a:custGeom>
                <a:avLst/>
                <a:gdLst>
                  <a:gd name="connsiteX0" fmla="*/ 73152 w 1504663"/>
                  <a:gd name="connsiteY0" fmla="*/ 1824352 h 1857672"/>
                  <a:gd name="connsiteX1" fmla="*/ 220636 w 1504663"/>
                  <a:gd name="connsiteY1" fmla="*/ 1374526 h 1857672"/>
                  <a:gd name="connsiteX2" fmla="*/ 626216 w 1504663"/>
                  <a:gd name="connsiteY2" fmla="*/ 1234416 h 1857672"/>
                  <a:gd name="connsiteX3" fmla="*/ 817945 w 1504663"/>
                  <a:gd name="connsiteY3" fmla="*/ 143036 h 1857672"/>
                  <a:gd name="connsiteX4" fmla="*/ 1009674 w 1504663"/>
                  <a:gd name="connsiteY4" fmla="*/ 120913 h 1857672"/>
                  <a:gd name="connsiteX5" fmla="*/ 994926 w 1504663"/>
                  <a:gd name="connsiteY5" fmla="*/ 1138552 h 1857672"/>
                  <a:gd name="connsiteX6" fmla="*/ 1275145 w 1504663"/>
                  <a:gd name="connsiteY6" fmla="*/ 1492513 h 1857672"/>
                  <a:gd name="connsiteX7" fmla="*/ 1407881 w 1504663"/>
                  <a:gd name="connsiteY7" fmla="*/ 1802229 h 1857672"/>
                  <a:gd name="connsiteX8" fmla="*/ 1400507 w 1504663"/>
                  <a:gd name="connsiteY8" fmla="*/ 1824352 h 1857672"/>
                  <a:gd name="connsiteX9" fmla="*/ 73152 w 1504663"/>
                  <a:gd name="connsiteY9" fmla="*/ 1824352 h 185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04663" h="1857672">
                    <a:moveTo>
                      <a:pt x="73152" y="1824352"/>
                    </a:moveTo>
                    <a:cubicBezTo>
                      <a:pt x="-123493" y="1749381"/>
                      <a:pt x="128459" y="1472849"/>
                      <a:pt x="220636" y="1374526"/>
                    </a:cubicBezTo>
                    <a:cubicBezTo>
                      <a:pt x="312813" y="1276203"/>
                      <a:pt x="526665" y="1439664"/>
                      <a:pt x="626216" y="1234416"/>
                    </a:cubicBezTo>
                    <a:cubicBezTo>
                      <a:pt x="725768" y="1029168"/>
                      <a:pt x="754035" y="328620"/>
                      <a:pt x="817945" y="143036"/>
                    </a:cubicBezTo>
                    <a:cubicBezTo>
                      <a:pt x="881855" y="-42548"/>
                      <a:pt x="980177" y="-45006"/>
                      <a:pt x="1009674" y="120913"/>
                    </a:cubicBezTo>
                    <a:cubicBezTo>
                      <a:pt x="1039171" y="286832"/>
                      <a:pt x="950681" y="909952"/>
                      <a:pt x="994926" y="1138552"/>
                    </a:cubicBezTo>
                    <a:cubicBezTo>
                      <a:pt x="1039171" y="1367152"/>
                      <a:pt x="1206319" y="1381900"/>
                      <a:pt x="1275145" y="1492513"/>
                    </a:cubicBezTo>
                    <a:cubicBezTo>
                      <a:pt x="1343971" y="1603126"/>
                      <a:pt x="1386987" y="1746923"/>
                      <a:pt x="1407881" y="1802229"/>
                    </a:cubicBezTo>
                    <a:cubicBezTo>
                      <a:pt x="1428775" y="1857535"/>
                      <a:pt x="1619275" y="1824352"/>
                      <a:pt x="1400507" y="1824352"/>
                    </a:cubicBezTo>
                    <a:cubicBezTo>
                      <a:pt x="1181739" y="1824352"/>
                      <a:pt x="269797" y="1899323"/>
                      <a:pt x="73152" y="1824352"/>
                    </a:cubicBezTo>
                    <a:close/>
                  </a:path>
                </a:pathLst>
              </a:custGeom>
              <a:solidFill>
                <a:srgbClr val="646175"/>
              </a:solidFill>
              <a:ln>
                <a:noFill/>
              </a:ln>
              <a:effectLst>
                <a:outerShdw blurRad="127000" dist="38100" dir="2700000" sx="101000" sy="101000" algn="tl" rotWithShape="0">
                  <a:prstClr val="black">
                    <a:alpha val="6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i-FI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fi-FI"/>
              </a:p>
            </p:txBody>
          </p:sp>
          <p:sp>
            <p:nvSpPr>
              <p:cNvPr id="10" name="Freeform 100">
                <a:extLst>
                  <a:ext uri="{FF2B5EF4-FFF2-40B4-BE49-F238E27FC236}">
                    <a16:creationId xmlns:a16="http://schemas.microsoft.com/office/drawing/2014/main" id="{40A1A2DF-06BA-43BD-B124-3A9F9EB37689}"/>
                  </a:ext>
                </a:extLst>
              </p:cNvPr>
              <p:cNvSpPr/>
              <p:nvPr/>
            </p:nvSpPr>
            <p:spPr>
              <a:xfrm>
                <a:off x="7276413" y="3811191"/>
                <a:ext cx="1005328" cy="1362446"/>
              </a:xfrm>
              <a:custGeom>
                <a:avLst/>
                <a:gdLst>
                  <a:gd name="connsiteX0" fmla="*/ 73152 w 1504663"/>
                  <a:gd name="connsiteY0" fmla="*/ 1824352 h 1857672"/>
                  <a:gd name="connsiteX1" fmla="*/ 220636 w 1504663"/>
                  <a:gd name="connsiteY1" fmla="*/ 1374526 h 1857672"/>
                  <a:gd name="connsiteX2" fmla="*/ 626216 w 1504663"/>
                  <a:gd name="connsiteY2" fmla="*/ 1234416 h 1857672"/>
                  <a:gd name="connsiteX3" fmla="*/ 817945 w 1504663"/>
                  <a:gd name="connsiteY3" fmla="*/ 143036 h 1857672"/>
                  <a:gd name="connsiteX4" fmla="*/ 1009674 w 1504663"/>
                  <a:gd name="connsiteY4" fmla="*/ 120913 h 1857672"/>
                  <a:gd name="connsiteX5" fmla="*/ 994926 w 1504663"/>
                  <a:gd name="connsiteY5" fmla="*/ 1138552 h 1857672"/>
                  <a:gd name="connsiteX6" fmla="*/ 1275145 w 1504663"/>
                  <a:gd name="connsiteY6" fmla="*/ 1492513 h 1857672"/>
                  <a:gd name="connsiteX7" fmla="*/ 1407881 w 1504663"/>
                  <a:gd name="connsiteY7" fmla="*/ 1802229 h 1857672"/>
                  <a:gd name="connsiteX8" fmla="*/ 1400507 w 1504663"/>
                  <a:gd name="connsiteY8" fmla="*/ 1824352 h 1857672"/>
                  <a:gd name="connsiteX9" fmla="*/ 73152 w 1504663"/>
                  <a:gd name="connsiteY9" fmla="*/ 1824352 h 1857672"/>
                  <a:gd name="connsiteX0-1" fmla="*/ 73152 w 1504663"/>
                  <a:gd name="connsiteY0-2" fmla="*/ 1760294 h 1793614"/>
                  <a:gd name="connsiteX1-3" fmla="*/ 220636 w 1504663"/>
                  <a:gd name="connsiteY1-4" fmla="*/ 1310468 h 1793614"/>
                  <a:gd name="connsiteX2-5" fmla="*/ 626216 w 1504663"/>
                  <a:gd name="connsiteY2-6" fmla="*/ 1170358 h 1793614"/>
                  <a:gd name="connsiteX3-7" fmla="*/ 488698 w 1504663"/>
                  <a:gd name="connsiteY3-8" fmla="*/ 240456 h 1793614"/>
                  <a:gd name="connsiteX4-9" fmla="*/ 1009674 w 1504663"/>
                  <a:gd name="connsiteY4-10" fmla="*/ 56855 h 1793614"/>
                  <a:gd name="connsiteX5-11" fmla="*/ 994926 w 1504663"/>
                  <a:gd name="connsiteY5-12" fmla="*/ 1074494 h 1793614"/>
                  <a:gd name="connsiteX6-13" fmla="*/ 1275145 w 1504663"/>
                  <a:gd name="connsiteY6-14" fmla="*/ 1428455 h 1793614"/>
                  <a:gd name="connsiteX7-15" fmla="*/ 1407881 w 1504663"/>
                  <a:gd name="connsiteY7-16" fmla="*/ 1738171 h 1793614"/>
                  <a:gd name="connsiteX8-17" fmla="*/ 1400507 w 1504663"/>
                  <a:gd name="connsiteY8-18" fmla="*/ 1760294 h 1793614"/>
                  <a:gd name="connsiteX9-19" fmla="*/ 73152 w 1504663"/>
                  <a:gd name="connsiteY9-20" fmla="*/ 1760294 h 1793614"/>
                  <a:gd name="connsiteX0-21" fmla="*/ 73152 w 1504663"/>
                  <a:gd name="connsiteY0-22" fmla="*/ 1676735 h 1710055"/>
                  <a:gd name="connsiteX1-23" fmla="*/ 220636 w 1504663"/>
                  <a:gd name="connsiteY1-24" fmla="*/ 1226909 h 1710055"/>
                  <a:gd name="connsiteX2-25" fmla="*/ 626216 w 1504663"/>
                  <a:gd name="connsiteY2-26" fmla="*/ 1086799 h 1710055"/>
                  <a:gd name="connsiteX3-27" fmla="*/ 488698 w 1504663"/>
                  <a:gd name="connsiteY3-28" fmla="*/ 156897 h 1710055"/>
                  <a:gd name="connsiteX4-29" fmla="*/ 1030727 w 1504663"/>
                  <a:gd name="connsiteY4-30" fmla="*/ 81887 h 1710055"/>
                  <a:gd name="connsiteX5-31" fmla="*/ 994926 w 1504663"/>
                  <a:gd name="connsiteY5-32" fmla="*/ 990935 h 1710055"/>
                  <a:gd name="connsiteX6-33" fmla="*/ 1275145 w 1504663"/>
                  <a:gd name="connsiteY6-34" fmla="*/ 1344896 h 1710055"/>
                  <a:gd name="connsiteX7-35" fmla="*/ 1407881 w 1504663"/>
                  <a:gd name="connsiteY7-36" fmla="*/ 1654612 h 1710055"/>
                  <a:gd name="connsiteX8-37" fmla="*/ 1400507 w 1504663"/>
                  <a:gd name="connsiteY8-38" fmla="*/ 1676735 h 1710055"/>
                  <a:gd name="connsiteX9-39" fmla="*/ 73152 w 1504663"/>
                  <a:gd name="connsiteY9-40" fmla="*/ 1676735 h 1710055"/>
                  <a:gd name="connsiteX0-41" fmla="*/ 70544 w 1502055"/>
                  <a:gd name="connsiteY0-42" fmla="*/ 1673746 h 1707066"/>
                  <a:gd name="connsiteX1-43" fmla="*/ 218028 w 1502055"/>
                  <a:gd name="connsiteY1-44" fmla="*/ 1223920 h 1707066"/>
                  <a:gd name="connsiteX2-45" fmla="*/ 521298 w 1502055"/>
                  <a:gd name="connsiteY2-46" fmla="*/ 1021017 h 1707066"/>
                  <a:gd name="connsiteX3-47" fmla="*/ 486090 w 1502055"/>
                  <a:gd name="connsiteY3-48" fmla="*/ 153908 h 1707066"/>
                  <a:gd name="connsiteX4-49" fmla="*/ 1028119 w 1502055"/>
                  <a:gd name="connsiteY4-50" fmla="*/ 78898 h 1707066"/>
                  <a:gd name="connsiteX5-51" fmla="*/ 992318 w 1502055"/>
                  <a:gd name="connsiteY5-52" fmla="*/ 987946 h 1707066"/>
                  <a:gd name="connsiteX6-53" fmla="*/ 1272537 w 1502055"/>
                  <a:gd name="connsiteY6-54" fmla="*/ 1341907 h 1707066"/>
                  <a:gd name="connsiteX7-55" fmla="*/ 1405273 w 1502055"/>
                  <a:gd name="connsiteY7-56" fmla="*/ 1651623 h 1707066"/>
                  <a:gd name="connsiteX8-57" fmla="*/ 1397899 w 1502055"/>
                  <a:gd name="connsiteY8-58" fmla="*/ 1673746 h 1707066"/>
                  <a:gd name="connsiteX9-59" fmla="*/ 70544 w 1502055"/>
                  <a:gd name="connsiteY9-60" fmla="*/ 1673746 h 1707066"/>
                  <a:gd name="connsiteX0-61" fmla="*/ 55288 w 1486799"/>
                  <a:gd name="connsiteY0-62" fmla="*/ 1673746 h 1699214"/>
                  <a:gd name="connsiteX1-63" fmla="*/ 275904 w 1486799"/>
                  <a:gd name="connsiteY1-64" fmla="*/ 1329926 h 1699214"/>
                  <a:gd name="connsiteX2-65" fmla="*/ 506042 w 1486799"/>
                  <a:gd name="connsiteY2-66" fmla="*/ 1021017 h 1699214"/>
                  <a:gd name="connsiteX3-67" fmla="*/ 470834 w 1486799"/>
                  <a:gd name="connsiteY3-68" fmla="*/ 153908 h 1699214"/>
                  <a:gd name="connsiteX4-69" fmla="*/ 1012863 w 1486799"/>
                  <a:gd name="connsiteY4-70" fmla="*/ 78898 h 1699214"/>
                  <a:gd name="connsiteX5-71" fmla="*/ 977062 w 1486799"/>
                  <a:gd name="connsiteY5-72" fmla="*/ 987946 h 1699214"/>
                  <a:gd name="connsiteX6-73" fmla="*/ 1257281 w 1486799"/>
                  <a:gd name="connsiteY6-74" fmla="*/ 1341907 h 1699214"/>
                  <a:gd name="connsiteX7-75" fmla="*/ 1390017 w 1486799"/>
                  <a:gd name="connsiteY7-76" fmla="*/ 1651623 h 1699214"/>
                  <a:gd name="connsiteX8-77" fmla="*/ 1382643 w 1486799"/>
                  <a:gd name="connsiteY8-78" fmla="*/ 1673746 h 1699214"/>
                  <a:gd name="connsiteX9-79" fmla="*/ 55288 w 1486799"/>
                  <a:gd name="connsiteY9-80" fmla="*/ 1673746 h 1699214"/>
                  <a:gd name="connsiteX0-81" fmla="*/ 97081 w 1270934"/>
                  <a:gd name="connsiteY0-82" fmla="*/ 1679512 h 1704530"/>
                  <a:gd name="connsiteX1-83" fmla="*/ 76211 w 1270934"/>
                  <a:gd name="connsiteY1-84" fmla="*/ 1329926 h 1704530"/>
                  <a:gd name="connsiteX2-85" fmla="*/ 306349 w 1270934"/>
                  <a:gd name="connsiteY2-86" fmla="*/ 1021017 h 1704530"/>
                  <a:gd name="connsiteX3-87" fmla="*/ 271141 w 1270934"/>
                  <a:gd name="connsiteY3-88" fmla="*/ 153908 h 1704530"/>
                  <a:gd name="connsiteX4-89" fmla="*/ 813170 w 1270934"/>
                  <a:gd name="connsiteY4-90" fmla="*/ 78898 h 1704530"/>
                  <a:gd name="connsiteX5-91" fmla="*/ 777369 w 1270934"/>
                  <a:gd name="connsiteY5-92" fmla="*/ 987946 h 1704530"/>
                  <a:gd name="connsiteX6-93" fmla="*/ 1057588 w 1270934"/>
                  <a:gd name="connsiteY6-94" fmla="*/ 1341907 h 1704530"/>
                  <a:gd name="connsiteX7-95" fmla="*/ 1190324 w 1270934"/>
                  <a:gd name="connsiteY7-96" fmla="*/ 1651623 h 1704530"/>
                  <a:gd name="connsiteX8-97" fmla="*/ 1182950 w 1270934"/>
                  <a:gd name="connsiteY8-98" fmla="*/ 1673746 h 1704530"/>
                  <a:gd name="connsiteX9-99" fmla="*/ 97081 w 1270934"/>
                  <a:gd name="connsiteY9-100" fmla="*/ 1679512 h 1704530"/>
                  <a:gd name="connsiteX0-101" fmla="*/ 81113 w 1177967"/>
                  <a:gd name="connsiteY0-102" fmla="*/ 1679512 h 1709219"/>
                  <a:gd name="connsiteX1-103" fmla="*/ 60243 w 1177967"/>
                  <a:gd name="connsiteY1-104" fmla="*/ 1329926 h 1709219"/>
                  <a:gd name="connsiteX2-105" fmla="*/ 290381 w 1177967"/>
                  <a:gd name="connsiteY2-106" fmla="*/ 1021017 h 1709219"/>
                  <a:gd name="connsiteX3-107" fmla="*/ 255173 w 1177967"/>
                  <a:gd name="connsiteY3-108" fmla="*/ 153908 h 1709219"/>
                  <a:gd name="connsiteX4-109" fmla="*/ 797202 w 1177967"/>
                  <a:gd name="connsiteY4-110" fmla="*/ 78898 h 1709219"/>
                  <a:gd name="connsiteX5-111" fmla="*/ 761401 w 1177967"/>
                  <a:gd name="connsiteY5-112" fmla="*/ 987946 h 1709219"/>
                  <a:gd name="connsiteX6-113" fmla="*/ 1041620 w 1177967"/>
                  <a:gd name="connsiteY6-114" fmla="*/ 1341907 h 1709219"/>
                  <a:gd name="connsiteX7-115" fmla="*/ 1174356 w 1177967"/>
                  <a:gd name="connsiteY7-116" fmla="*/ 1651623 h 1709219"/>
                  <a:gd name="connsiteX8-117" fmla="*/ 944185 w 1177967"/>
                  <a:gd name="connsiteY8-118" fmla="*/ 1686892 h 1709219"/>
                  <a:gd name="connsiteX9-119" fmla="*/ 81113 w 1177967"/>
                  <a:gd name="connsiteY9-120" fmla="*/ 1679512 h 1709219"/>
                  <a:gd name="connsiteX0-121" fmla="*/ 76913 w 1172386"/>
                  <a:gd name="connsiteY0-122" fmla="*/ 1679512 h 1710842"/>
                  <a:gd name="connsiteX1-123" fmla="*/ 56043 w 1172386"/>
                  <a:gd name="connsiteY1-124" fmla="*/ 1329926 h 1710842"/>
                  <a:gd name="connsiteX2-125" fmla="*/ 286181 w 1172386"/>
                  <a:gd name="connsiteY2-126" fmla="*/ 1021017 h 1710842"/>
                  <a:gd name="connsiteX3-127" fmla="*/ 250973 w 1172386"/>
                  <a:gd name="connsiteY3-128" fmla="*/ 153908 h 1710842"/>
                  <a:gd name="connsiteX4-129" fmla="*/ 793002 w 1172386"/>
                  <a:gd name="connsiteY4-130" fmla="*/ 78898 h 1710842"/>
                  <a:gd name="connsiteX5-131" fmla="*/ 757201 w 1172386"/>
                  <a:gd name="connsiteY5-132" fmla="*/ 987946 h 1710842"/>
                  <a:gd name="connsiteX6-133" fmla="*/ 1037420 w 1172386"/>
                  <a:gd name="connsiteY6-134" fmla="*/ 1341907 h 1710842"/>
                  <a:gd name="connsiteX7-135" fmla="*/ 1170156 w 1172386"/>
                  <a:gd name="connsiteY7-136" fmla="*/ 1651623 h 1710842"/>
                  <a:gd name="connsiteX8-137" fmla="*/ 880667 w 1172386"/>
                  <a:gd name="connsiteY8-138" fmla="*/ 1690880 h 1710842"/>
                  <a:gd name="connsiteX9-139" fmla="*/ 76913 w 1172386"/>
                  <a:gd name="connsiteY9-140" fmla="*/ 1679512 h 1710842"/>
                  <a:gd name="connsiteX0-141" fmla="*/ 76913 w 1172386"/>
                  <a:gd name="connsiteY0-142" fmla="*/ 1679512 h 1710842"/>
                  <a:gd name="connsiteX1-143" fmla="*/ 56043 w 1172386"/>
                  <a:gd name="connsiteY1-144" fmla="*/ 1329926 h 1710842"/>
                  <a:gd name="connsiteX2-145" fmla="*/ 286181 w 1172386"/>
                  <a:gd name="connsiteY2-146" fmla="*/ 1021017 h 1710842"/>
                  <a:gd name="connsiteX3-147" fmla="*/ 250973 w 1172386"/>
                  <a:gd name="connsiteY3-148" fmla="*/ 153908 h 1710842"/>
                  <a:gd name="connsiteX4-149" fmla="*/ 793002 w 1172386"/>
                  <a:gd name="connsiteY4-150" fmla="*/ 78898 h 1710842"/>
                  <a:gd name="connsiteX5-151" fmla="*/ 757201 w 1172386"/>
                  <a:gd name="connsiteY5-152" fmla="*/ 987946 h 1710842"/>
                  <a:gd name="connsiteX6-153" fmla="*/ 1007059 w 1172386"/>
                  <a:gd name="connsiteY6-154" fmla="*/ 1340282 h 1710842"/>
                  <a:gd name="connsiteX7-155" fmla="*/ 1170156 w 1172386"/>
                  <a:gd name="connsiteY7-156" fmla="*/ 1651623 h 1710842"/>
                  <a:gd name="connsiteX8-157" fmla="*/ 880667 w 1172386"/>
                  <a:gd name="connsiteY8-158" fmla="*/ 1690880 h 1710842"/>
                  <a:gd name="connsiteX9-159" fmla="*/ 76913 w 1172386"/>
                  <a:gd name="connsiteY9-160" fmla="*/ 1679512 h 1710842"/>
                  <a:gd name="connsiteX0-161" fmla="*/ 76913 w 1172386"/>
                  <a:gd name="connsiteY0-162" fmla="*/ 1678902 h 1710232"/>
                  <a:gd name="connsiteX1-163" fmla="*/ 56043 w 1172386"/>
                  <a:gd name="connsiteY1-164" fmla="*/ 1329316 h 1710232"/>
                  <a:gd name="connsiteX2-165" fmla="*/ 286181 w 1172386"/>
                  <a:gd name="connsiteY2-166" fmla="*/ 1020407 h 1710232"/>
                  <a:gd name="connsiteX3-167" fmla="*/ 250973 w 1172386"/>
                  <a:gd name="connsiteY3-168" fmla="*/ 153298 h 1710232"/>
                  <a:gd name="connsiteX4-169" fmla="*/ 793002 w 1172386"/>
                  <a:gd name="connsiteY4-170" fmla="*/ 78288 h 1710232"/>
                  <a:gd name="connsiteX5-171" fmla="*/ 800637 w 1172386"/>
                  <a:gd name="connsiteY5-172" fmla="*/ 978915 h 1710232"/>
                  <a:gd name="connsiteX6-173" fmla="*/ 1007059 w 1172386"/>
                  <a:gd name="connsiteY6-174" fmla="*/ 1339672 h 1710232"/>
                  <a:gd name="connsiteX7-175" fmla="*/ 1170156 w 1172386"/>
                  <a:gd name="connsiteY7-176" fmla="*/ 1651013 h 1710232"/>
                  <a:gd name="connsiteX8-177" fmla="*/ 880667 w 1172386"/>
                  <a:gd name="connsiteY8-178" fmla="*/ 1690270 h 1710232"/>
                  <a:gd name="connsiteX9-179" fmla="*/ 76913 w 1172386"/>
                  <a:gd name="connsiteY9-180" fmla="*/ 1678902 h 1710232"/>
                  <a:gd name="connsiteX0-181" fmla="*/ 76913 w 1172386"/>
                  <a:gd name="connsiteY0-182" fmla="*/ 1680067 h 1711397"/>
                  <a:gd name="connsiteX1-183" fmla="*/ 56043 w 1172386"/>
                  <a:gd name="connsiteY1-184" fmla="*/ 1330481 h 1711397"/>
                  <a:gd name="connsiteX2-185" fmla="*/ 286181 w 1172386"/>
                  <a:gd name="connsiteY2-186" fmla="*/ 1021572 h 1711397"/>
                  <a:gd name="connsiteX3-187" fmla="*/ 250973 w 1172386"/>
                  <a:gd name="connsiteY3-188" fmla="*/ 154463 h 1711397"/>
                  <a:gd name="connsiteX4-189" fmla="*/ 793002 w 1172386"/>
                  <a:gd name="connsiteY4-190" fmla="*/ 79453 h 1711397"/>
                  <a:gd name="connsiteX5-191" fmla="*/ 833805 w 1172386"/>
                  <a:gd name="connsiteY5-192" fmla="*/ 996185 h 1711397"/>
                  <a:gd name="connsiteX6-193" fmla="*/ 1007059 w 1172386"/>
                  <a:gd name="connsiteY6-194" fmla="*/ 1340837 h 1711397"/>
                  <a:gd name="connsiteX7-195" fmla="*/ 1170156 w 1172386"/>
                  <a:gd name="connsiteY7-196" fmla="*/ 1652178 h 1711397"/>
                  <a:gd name="connsiteX8-197" fmla="*/ 880667 w 1172386"/>
                  <a:gd name="connsiteY8-198" fmla="*/ 1691435 h 1711397"/>
                  <a:gd name="connsiteX9-199" fmla="*/ 76913 w 1172386"/>
                  <a:gd name="connsiteY9-200" fmla="*/ 1680067 h 1711397"/>
                  <a:gd name="connsiteX0-201" fmla="*/ 73647 w 1169120"/>
                  <a:gd name="connsiteY0-202" fmla="*/ 1680659 h 1711989"/>
                  <a:gd name="connsiteX1-203" fmla="*/ 52777 w 1169120"/>
                  <a:gd name="connsiteY1-204" fmla="*/ 1331073 h 1711989"/>
                  <a:gd name="connsiteX2-205" fmla="*/ 217761 w 1169120"/>
                  <a:gd name="connsiteY2-206" fmla="*/ 1034795 h 1711989"/>
                  <a:gd name="connsiteX3-207" fmla="*/ 247707 w 1169120"/>
                  <a:gd name="connsiteY3-208" fmla="*/ 155055 h 1711989"/>
                  <a:gd name="connsiteX4-209" fmla="*/ 789736 w 1169120"/>
                  <a:gd name="connsiteY4-210" fmla="*/ 80045 h 1711989"/>
                  <a:gd name="connsiteX5-211" fmla="*/ 830539 w 1169120"/>
                  <a:gd name="connsiteY5-212" fmla="*/ 996777 h 1711989"/>
                  <a:gd name="connsiteX6-213" fmla="*/ 1003793 w 1169120"/>
                  <a:gd name="connsiteY6-214" fmla="*/ 1341429 h 1711989"/>
                  <a:gd name="connsiteX7-215" fmla="*/ 1166890 w 1169120"/>
                  <a:gd name="connsiteY7-216" fmla="*/ 1652770 h 1711989"/>
                  <a:gd name="connsiteX8-217" fmla="*/ 877401 w 1169120"/>
                  <a:gd name="connsiteY8-218" fmla="*/ 1692027 h 1711989"/>
                  <a:gd name="connsiteX9-219" fmla="*/ 73647 w 1169120"/>
                  <a:gd name="connsiteY9-220" fmla="*/ 1680659 h 1711989"/>
                  <a:gd name="connsiteX0-221" fmla="*/ 73647 w 1169120"/>
                  <a:gd name="connsiteY0-222" fmla="*/ 1625209 h 1656539"/>
                  <a:gd name="connsiteX1-223" fmla="*/ 52777 w 1169120"/>
                  <a:gd name="connsiteY1-224" fmla="*/ 1275623 h 1656539"/>
                  <a:gd name="connsiteX2-225" fmla="*/ 217761 w 1169120"/>
                  <a:gd name="connsiteY2-226" fmla="*/ 979345 h 1656539"/>
                  <a:gd name="connsiteX3-227" fmla="*/ 291214 w 1169120"/>
                  <a:gd name="connsiteY3-228" fmla="*/ 324027 h 1656539"/>
                  <a:gd name="connsiteX4-229" fmla="*/ 789736 w 1169120"/>
                  <a:gd name="connsiteY4-230" fmla="*/ 24595 h 1656539"/>
                  <a:gd name="connsiteX5-231" fmla="*/ 830539 w 1169120"/>
                  <a:gd name="connsiteY5-232" fmla="*/ 941327 h 1656539"/>
                  <a:gd name="connsiteX6-233" fmla="*/ 1003793 w 1169120"/>
                  <a:gd name="connsiteY6-234" fmla="*/ 1285979 h 1656539"/>
                  <a:gd name="connsiteX7-235" fmla="*/ 1166890 w 1169120"/>
                  <a:gd name="connsiteY7-236" fmla="*/ 1597320 h 1656539"/>
                  <a:gd name="connsiteX8-237" fmla="*/ 877401 w 1169120"/>
                  <a:gd name="connsiteY8-238" fmla="*/ 1636577 h 1656539"/>
                  <a:gd name="connsiteX9-239" fmla="*/ 73647 w 1169120"/>
                  <a:gd name="connsiteY9-240" fmla="*/ 1625209 h 1656539"/>
                  <a:gd name="connsiteX0-241" fmla="*/ 73647 w 1169120"/>
                  <a:gd name="connsiteY0-242" fmla="*/ 1665521 h 1696851"/>
                  <a:gd name="connsiteX1-243" fmla="*/ 52777 w 1169120"/>
                  <a:gd name="connsiteY1-244" fmla="*/ 1315935 h 1696851"/>
                  <a:gd name="connsiteX2-245" fmla="*/ 217761 w 1169120"/>
                  <a:gd name="connsiteY2-246" fmla="*/ 1019657 h 1696851"/>
                  <a:gd name="connsiteX3-247" fmla="*/ 428247 w 1169120"/>
                  <a:gd name="connsiteY3-248" fmla="*/ 180032 h 1696851"/>
                  <a:gd name="connsiteX4-249" fmla="*/ 789736 w 1169120"/>
                  <a:gd name="connsiteY4-250" fmla="*/ 64907 h 1696851"/>
                  <a:gd name="connsiteX5-251" fmla="*/ 830539 w 1169120"/>
                  <a:gd name="connsiteY5-252" fmla="*/ 981639 h 1696851"/>
                  <a:gd name="connsiteX6-253" fmla="*/ 1003793 w 1169120"/>
                  <a:gd name="connsiteY6-254" fmla="*/ 1326291 h 1696851"/>
                  <a:gd name="connsiteX7-255" fmla="*/ 1166890 w 1169120"/>
                  <a:gd name="connsiteY7-256" fmla="*/ 1637632 h 1696851"/>
                  <a:gd name="connsiteX8-257" fmla="*/ 877401 w 1169120"/>
                  <a:gd name="connsiteY8-258" fmla="*/ 1676889 h 1696851"/>
                  <a:gd name="connsiteX9-259" fmla="*/ 73647 w 1169120"/>
                  <a:gd name="connsiteY9-260" fmla="*/ 1665521 h 1696851"/>
                  <a:gd name="connsiteX0-261" fmla="*/ 73647 w 1169120"/>
                  <a:gd name="connsiteY0-262" fmla="*/ 1651085 h 1682415"/>
                  <a:gd name="connsiteX1-263" fmla="*/ 52777 w 1169120"/>
                  <a:gd name="connsiteY1-264" fmla="*/ 1301499 h 1682415"/>
                  <a:gd name="connsiteX2-265" fmla="*/ 217761 w 1169120"/>
                  <a:gd name="connsiteY2-266" fmla="*/ 1005221 h 1682415"/>
                  <a:gd name="connsiteX3-267" fmla="*/ 452550 w 1169120"/>
                  <a:gd name="connsiteY3-268" fmla="*/ 213466 h 1682415"/>
                  <a:gd name="connsiteX4-269" fmla="*/ 789736 w 1169120"/>
                  <a:gd name="connsiteY4-270" fmla="*/ 50471 h 1682415"/>
                  <a:gd name="connsiteX5-271" fmla="*/ 830539 w 1169120"/>
                  <a:gd name="connsiteY5-272" fmla="*/ 967203 h 1682415"/>
                  <a:gd name="connsiteX6-273" fmla="*/ 1003793 w 1169120"/>
                  <a:gd name="connsiteY6-274" fmla="*/ 1311855 h 1682415"/>
                  <a:gd name="connsiteX7-275" fmla="*/ 1166890 w 1169120"/>
                  <a:gd name="connsiteY7-276" fmla="*/ 1623196 h 1682415"/>
                  <a:gd name="connsiteX8-277" fmla="*/ 877401 w 1169120"/>
                  <a:gd name="connsiteY8-278" fmla="*/ 1662453 h 1682415"/>
                  <a:gd name="connsiteX9-279" fmla="*/ 73647 w 1169120"/>
                  <a:gd name="connsiteY9-280" fmla="*/ 1651085 h 1682415"/>
                  <a:gd name="connsiteX0-281" fmla="*/ 79315 w 1174788"/>
                  <a:gd name="connsiteY0-282" fmla="*/ 1651977 h 1683307"/>
                  <a:gd name="connsiteX1-283" fmla="*/ 58445 w 1174788"/>
                  <a:gd name="connsiteY1-284" fmla="*/ 1302391 h 1683307"/>
                  <a:gd name="connsiteX2-285" fmla="*/ 334605 w 1174788"/>
                  <a:gd name="connsiteY2-286" fmla="*/ 1037140 h 1683307"/>
                  <a:gd name="connsiteX3-287" fmla="*/ 458218 w 1174788"/>
                  <a:gd name="connsiteY3-288" fmla="*/ 214358 h 1683307"/>
                  <a:gd name="connsiteX4-289" fmla="*/ 795404 w 1174788"/>
                  <a:gd name="connsiteY4-290" fmla="*/ 51363 h 1683307"/>
                  <a:gd name="connsiteX5-291" fmla="*/ 836207 w 1174788"/>
                  <a:gd name="connsiteY5-292" fmla="*/ 968095 h 1683307"/>
                  <a:gd name="connsiteX6-293" fmla="*/ 1009461 w 1174788"/>
                  <a:gd name="connsiteY6-294" fmla="*/ 1312747 h 1683307"/>
                  <a:gd name="connsiteX7-295" fmla="*/ 1172558 w 1174788"/>
                  <a:gd name="connsiteY7-296" fmla="*/ 1624088 h 1683307"/>
                  <a:gd name="connsiteX8-297" fmla="*/ 883069 w 1174788"/>
                  <a:gd name="connsiteY8-298" fmla="*/ 1663345 h 1683307"/>
                  <a:gd name="connsiteX9-299" fmla="*/ 79315 w 1174788"/>
                  <a:gd name="connsiteY9-300" fmla="*/ 1651977 h 1683307"/>
                  <a:gd name="connsiteX0-301" fmla="*/ 79315 w 1174788"/>
                  <a:gd name="connsiteY0-302" fmla="*/ 1687891 h 1719221"/>
                  <a:gd name="connsiteX1-303" fmla="*/ 58445 w 1174788"/>
                  <a:gd name="connsiteY1-304" fmla="*/ 1338305 h 1719221"/>
                  <a:gd name="connsiteX2-305" fmla="*/ 334605 w 1174788"/>
                  <a:gd name="connsiteY2-306" fmla="*/ 1073054 h 1719221"/>
                  <a:gd name="connsiteX3-307" fmla="*/ 458218 w 1174788"/>
                  <a:gd name="connsiteY3-308" fmla="*/ 250272 h 1719221"/>
                  <a:gd name="connsiteX4-309" fmla="*/ 742142 w 1174788"/>
                  <a:gd name="connsiteY4-310" fmla="*/ 45021 h 1719221"/>
                  <a:gd name="connsiteX5-311" fmla="*/ 836207 w 1174788"/>
                  <a:gd name="connsiteY5-312" fmla="*/ 1004009 h 1719221"/>
                  <a:gd name="connsiteX6-313" fmla="*/ 1009461 w 1174788"/>
                  <a:gd name="connsiteY6-314" fmla="*/ 1348661 h 1719221"/>
                  <a:gd name="connsiteX7-315" fmla="*/ 1172558 w 1174788"/>
                  <a:gd name="connsiteY7-316" fmla="*/ 1660002 h 1719221"/>
                  <a:gd name="connsiteX8-317" fmla="*/ 883069 w 1174788"/>
                  <a:gd name="connsiteY8-318" fmla="*/ 1699259 h 1719221"/>
                  <a:gd name="connsiteX9-319" fmla="*/ 79315 w 1174788"/>
                  <a:gd name="connsiteY9-320" fmla="*/ 1687891 h 1719221"/>
                  <a:gd name="connsiteX0-321" fmla="*/ 79315 w 1174788"/>
                  <a:gd name="connsiteY0-322" fmla="*/ 1687891 h 1719221"/>
                  <a:gd name="connsiteX1-323" fmla="*/ 58445 w 1174788"/>
                  <a:gd name="connsiteY1-324" fmla="*/ 1338305 h 1719221"/>
                  <a:gd name="connsiteX2-325" fmla="*/ 334605 w 1174788"/>
                  <a:gd name="connsiteY2-326" fmla="*/ 1073054 h 1719221"/>
                  <a:gd name="connsiteX3-327" fmla="*/ 458218 w 1174788"/>
                  <a:gd name="connsiteY3-328" fmla="*/ 250272 h 1719221"/>
                  <a:gd name="connsiteX4-329" fmla="*/ 742142 w 1174788"/>
                  <a:gd name="connsiteY4-330" fmla="*/ 45021 h 1719221"/>
                  <a:gd name="connsiteX5-331" fmla="*/ 836207 w 1174788"/>
                  <a:gd name="connsiteY5-332" fmla="*/ 1004009 h 1719221"/>
                  <a:gd name="connsiteX6-333" fmla="*/ 977215 w 1174788"/>
                  <a:gd name="connsiteY6-334" fmla="*/ 1469397 h 1719221"/>
                  <a:gd name="connsiteX7-335" fmla="*/ 1172558 w 1174788"/>
                  <a:gd name="connsiteY7-336" fmla="*/ 1660002 h 1719221"/>
                  <a:gd name="connsiteX8-337" fmla="*/ 883069 w 1174788"/>
                  <a:gd name="connsiteY8-338" fmla="*/ 1699259 h 1719221"/>
                  <a:gd name="connsiteX9-339" fmla="*/ 79315 w 1174788"/>
                  <a:gd name="connsiteY9-340" fmla="*/ 1687891 h 1719221"/>
                  <a:gd name="connsiteX0-341" fmla="*/ 79315 w 1174788"/>
                  <a:gd name="connsiteY0-342" fmla="*/ 1699689 h 1731019"/>
                  <a:gd name="connsiteX1-343" fmla="*/ 58445 w 1174788"/>
                  <a:gd name="connsiteY1-344" fmla="*/ 1350103 h 1731019"/>
                  <a:gd name="connsiteX2-345" fmla="*/ 334605 w 1174788"/>
                  <a:gd name="connsiteY2-346" fmla="*/ 1084852 h 1731019"/>
                  <a:gd name="connsiteX3-347" fmla="*/ 458218 w 1174788"/>
                  <a:gd name="connsiteY3-348" fmla="*/ 262070 h 1731019"/>
                  <a:gd name="connsiteX4-349" fmla="*/ 742142 w 1174788"/>
                  <a:gd name="connsiteY4-350" fmla="*/ 56819 h 1731019"/>
                  <a:gd name="connsiteX5-351" fmla="*/ 735627 w 1174788"/>
                  <a:gd name="connsiteY5-352" fmla="*/ 1182394 h 1731019"/>
                  <a:gd name="connsiteX6-353" fmla="*/ 977215 w 1174788"/>
                  <a:gd name="connsiteY6-354" fmla="*/ 1481195 h 1731019"/>
                  <a:gd name="connsiteX7-355" fmla="*/ 1172558 w 1174788"/>
                  <a:gd name="connsiteY7-356" fmla="*/ 1671800 h 1731019"/>
                  <a:gd name="connsiteX8-357" fmla="*/ 883069 w 1174788"/>
                  <a:gd name="connsiteY8-358" fmla="*/ 1711057 h 1731019"/>
                  <a:gd name="connsiteX9-359" fmla="*/ 79315 w 1174788"/>
                  <a:gd name="connsiteY9-360" fmla="*/ 1699689 h 1731019"/>
                  <a:gd name="connsiteX0-361" fmla="*/ 79315 w 1174788"/>
                  <a:gd name="connsiteY0-362" fmla="*/ 1476642 h 1507972"/>
                  <a:gd name="connsiteX1-363" fmla="*/ 58445 w 1174788"/>
                  <a:gd name="connsiteY1-364" fmla="*/ 1127056 h 1507972"/>
                  <a:gd name="connsiteX2-365" fmla="*/ 334605 w 1174788"/>
                  <a:gd name="connsiteY2-366" fmla="*/ 861805 h 1507972"/>
                  <a:gd name="connsiteX3-367" fmla="*/ 458218 w 1174788"/>
                  <a:gd name="connsiteY3-368" fmla="*/ 39023 h 1507972"/>
                  <a:gd name="connsiteX4-369" fmla="*/ 581889 w 1174788"/>
                  <a:gd name="connsiteY4-370" fmla="*/ 217362 h 1507972"/>
                  <a:gd name="connsiteX5-371" fmla="*/ 735627 w 1174788"/>
                  <a:gd name="connsiteY5-372" fmla="*/ 959347 h 1507972"/>
                  <a:gd name="connsiteX6-373" fmla="*/ 977215 w 1174788"/>
                  <a:gd name="connsiteY6-374" fmla="*/ 1258148 h 1507972"/>
                  <a:gd name="connsiteX7-375" fmla="*/ 1172558 w 1174788"/>
                  <a:gd name="connsiteY7-376" fmla="*/ 1448753 h 1507972"/>
                  <a:gd name="connsiteX8-377" fmla="*/ 883069 w 1174788"/>
                  <a:gd name="connsiteY8-378" fmla="*/ 1488010 h 1507972"/>
                  <a:gd name="connsiteX9-379" fmla="*/ 79315 w 1174788"/>
                  <a:gd name="connsiteY9-380" fmla="*/ 1476642 h 1507972"/>
                  <a:gd name="connsiteX0-381" fmla="*/ 79315 w 1174788"/>
                  <a:gd name="connsiteY0-382" fmla="*/ 1312172 h 1343502"/>
                  <a:gd name="connsiteX1-383" fmla="*/ 58445 w 1174788"/>
                  <a:gd name="connsiteY1-384" fmla="*/ 962586 h 1343502"/>
                  <a:gd name="connsiteX2-385" fmla="*/ 334605 w 1174788"/>
                  <a:gd name="connsiteY2-386" fmla="*/ 697335 h 1343502"/>
                  <a:gd name="connsiteX3-387" fmla="*/ 382358 w 1174788"/>
                  <a:gd name="connsiteY3-388" fmla="*/ 130732 h 1343502"/>
                  <a:gd name="connsiteX4-389" fmla="*/ 581889 w 1174788"/>
                  <a:gd name="connsiteY4-390" fmla="*/ 52892 h 1343502"/>
                  <a:gd name="connsiteX5-391" fmla="*/ 735627 w 1174788"/>
                  <a:gd name="connsiteY5-392" fmla="*/ 794877 h 1343502"/>
                  <a:gd name="connsiteX6-393" fmla="*/ 977215 w 1174788"/>
                  <a:gd name="connsiteY6-394" fmla="*/ 1093678 h 1343502"/>
                  <a:gd name="connsiteX7-395" fmla="*/ 1172558 w 1174788"/>
                  <a:gd name="connsiteY7-396" fmla="*/ 1284283 h 1343502"/>
                  <a:gd name="connsiteX8-397" fmla="*/ 883069 w 1174788"/>
                  <a:gd name="connsiteY8-398" fmla="*/ 1323540 h 1343502"/>
                  <a:gd name="connsiteX9-399" fmla="*/ 79315 w 1174788"/>
                  <a:gd name="connsiteY9-400" fmla="*/ 1312172 h 1343502"/>
                  <a:gd name="connsiteX0-401" fmla="*/ 85242 w 1180715"/>
                  <a:gd name="connsiteY0-402" fmla="*/ 1316016 h 1347346"/>
                  <a:gd name="connsiteX1-403" fmla="*/ 64372 w 1180715"/>
                  <a:gd name="connsiteY1-404" fmla="*/ 966430 h 1347346"/>
                  <a:gd name="connsiteX2-405" fmla="*/ 448420 w 1180715"/>
                  <a:gd name="connsiteY2-406" fmla="*/ 798673 h 1347346"/>
                  <a:gd name="connsiteX3-407" fmla="*/ 388285 w 1180715"/>
                  <a:gd name="connsiteY3-408" fmla="*/ 134576 h 1347346"/>
                  <a:gd name="connsiteX4-409" fmla="*/ 587816 w 1180715"/>
                  <a:gd name="connsiteY4-410" fmla="*/ 56736 h 1347346"/>
                  <a:gd name="connsiteX5-411" fmla="*/ 741554 w 1180715"/>
                  <a:gd name="connsiteY5-412" fmla="*/ 798721 h 1347346"/>
                  <a:gd name="connsiteX6-413" fmla="*/ 983142 w 1180715"/>
                  <a:gd name="connsiteY6-414" fmla="*/ 1097522 h 1347346"/>
                  <a:gd name="connsiteX7-415" fmla="*/ 1178485 w 1180715"/>
                  <a:gd name="connsiteY7-416" fmla="*/ 1288127 h 1347346"/>
                  <a:gd name="connsiteX8-417" fmla="*/ 888996 w 1180715"/>
                  <a:gd name="connsiteY8-418" fmla="*/ 1327384 h 1347346"/>
                  <a:gd name="connsiteX9-419" fmla="*/ 85242 w 1180715"/>
                  <a:gd name="connsiteY9-420" fmla="*/ 1316016 h 1347346"/>
                  <a:gd name="connsiteX0-421" fmla="*/ 41950 w 1137423"/>
                  <a:gd name="connsiteY0-422" fmla="*/ 1316016 h 1333900"/>
                  <a:gd name="connsiteX1-423" fmla="*/ 143928 w 1137423"/>
                  <a:gd name="connsiteY1-424" fmla="*/ 1160066 h 1333900"/>
                  <a:gd name="connsiteX2-425" fmla="*/ 405128 w 1137423"/>
                  <a:gd name="connsiteY2-426" fmla="*/ 798673 h 1333900"/>
                  <a:gd name="connsiteX3-427" fmla="*/ 344993 w 1137423"/>
                  <a:gd name="connsiteY3-428" fmla="*/ 134576 h 1333900"/>
                  <a:gd name="connsiteX4-429" fmla="*/ 544524 w 1137423"/>
                  <a:gd name="connsiteY4-430" fmla="*/ 56736 h 1333900"/>
                  <a:gd name="connsiteX5-431" fmla="*/ 698262 w 1137423"/>
                  <a:gd name="connsiteY5-432" fmla="*/ 798721 h 1333900"/>
                  <a:gd name="connsiteX6-433" fmla="*/ 939850 w 1137423"/>
                  <a:gd name="connsiteY6-434" fmla="*/ 1097522 h 1333900"/>
                  <a:gd name="connsiteX7-435" fmla="*/ 1135193 w 1137423"/>
                  <a:gd name="connsiteY7-436" fmla="*/ 1288127 h 1333900"/>
                  <a:gd name="connsiteX8-437" fmla="*/ 845704 w 1137423"/>
                  <a:gd name="connsiteY8-438" fmla="*/ 1327384 h 1333900"/>
                  <a:gd name="connsiteX9-439" fmla="*/ 41950 w 1137423"/>
                  <a:gd name="connsiteY9-440" fmla="*/ 1316016 h 1333900"/>
                  <a:gd name="connsiteX0-441" fmla="*/ 42360 w 1137833"/>
                  <a:gd name="connsiteY0-442" fmla="*/ 1316016 h 1336130"/>
                  <a:gd name="connsiteX1-443" fmla="*/ 142604 w 1137833"/>
                  <a:gd name="connsiteY1-444" fmla="*/ 1125836 h 1336130"/>
                  <a:gd name="connsiteX2-445" fmla="*/ 405538 w 1137833"/>
                  <a:gd name="connsiteY2-446" fmla="*/ 798673 h 1336130"/>
                  <a:gd name="connsiteX3-447" fmla="*/ 345403 w 1137833"/>
                  <a:gd name="connsiteY3-448" fmla="*/ 134576 h 1336130"/>
                  <a:gd name="connsiteX4-449" fmla="*/ 544934 w 1137833"/>
                  <a:gd name="connsiteY4-450" fmla="*/ 56736 h 1336130"/>
                  <a:gd name="connsiteX5-451" fmla="*/ 698672 w 1137833"/>
                  <a:gd name="connsiteY5-452" fmla="*/ 798721 h 1336130"/>
                  <a:gd name="connsiteX6-453" fmla="*/ 940260 w 1137833"/>
                  <a:gd name="connsiteY6-454" fmla="*/ 1097522 h 1336130"/>
                  <a:gd name="connsiteX7-455" fmla="*/ 1135603 w 1137833"/>
                  <a:gd name="connsiteY7-456" fmla="*/ 1288127 h 1336130"/>
                  <a:gd name="connsiteX8-457" fmla="*/ 846114 w 1137833"/>
                  <a:gd name="connsiteY8-458" fmla="*/ 1327384 h 1336130"/>
                  <a:gd name="connsiteX9-459" fmla="*/ 42360 w 1137833"/>
                  <a:gd name="connsiteY9-460" fmla="*/ 1316016 h 1336130"/>
                  <a:gd name="connsiteX0-461" fmla="*/ 55448 w 1150921"/>
                  <a:gd name="connsiteY0-462" fmla="*/ 1316016 h 1340267"/>
                  <a:gd name="connsiteX1-463" fmla="*/ 108235 w 1150921"/>
                  <a:gd name="connsiteY1-464" fmla="*/ 1065658 h 1340267"/>
                  <a:gd name="connsiteX2-465" fmla="*/ 418626 w 1150921"/>
                  <a:gd name="connsiteY2-466" fmla="*/ 798673 h 1340267"/>
                  <a:gd name="connsiteX3-467" fmla="*/ 358491 w 1150921"/>
                  <a:gd name="connsiteY3-468" fmla="*/ 134576 h 1340267"/>
                  <a:gd name="connsiteX4-469" fmla="*/ 558022 w 1150921"/>
                  <a:gd name="connsiteY4-470" fmla="*/ 56736 h 1340267"/>
                  <a:gd name="connsiteX5-471" fmla="*/ 711760 w 1150921"/>
                  <a:gd name="connsiteY5-472" fmla="*/ 798721 h 1340267"/>
                  <a:gd name="connsiteX6-473" fmla="*/ 953348 w 1150921"/>
                  <a:gd name="connsiteY6-474" fmla="*/ 1097522 h 1340267"/>
                  <a:gd name="connsiteX7-475" fmla="*/ 1148691 w 1150921"/>
                  <a:gd name="connsiteY7-476" fmla="*/ 1288127 h 1340267"/>
                  <a:gd name="connsiteX8-477" fmla="*/ 859202 w 1150921"/>
                  <a:gd name="connsiteY8-478" fmla="*/ 1327384 h 1340267"/>
                  <a:gd name="connsiteX9-479" fmla="*/ 55448 w 1150921"/>
                  <a:gd name="connsiteY9-480" fmla="*/ 1316016 h 134026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</a:cxnLst>
                <a:rect l="l" t="t" r="r" b="b"/>
                <a:pathLst>
                  <a:path w="1150921" h="1340267">
                    <a:moveTo>
                      <a:pt x="55448" y="1316016"/>
                    </a:moveTo>
                    <a:cubicBezTo>
                      <a:pt x="-69713" y="1272395"/>
                      <a:pt x="47705" y="1151882"/>
                      <a:pt x="108235" y="1065658"/>
                    </a:cubicBezTo>
                    <a:cubicBezTo>
                      <a:pt x="168765" y="979434"/>
                      <a:pt x="376917" y="953853"/>
                      <a:pt x="418626" y="798673"/>
                    </a:cubicBezTo>
                    <a:cubicBezTo>
                      <a:pt x="460335" y="643493"/>
                      <a:pt x="335258" y="258232"/>
                      <a:pt x="358491" y="134576"/>
                    </a:cubicBezTo>
                    <a:cubicBezTo>
                      <a:pt x="381724" y="10920"/>
                      <a:pt x="499144" y="-53955"/>
                      <a:pt x="558022" y="56736"/>
                    </a:cubicBezTo>
                    <a:cubicBezTo>
                      <a:pt x="616900" y="167427"/>
                      <a:pt x="645872" y="625257"/>
                      <a:pt x="711760" y="798721"/>
                    </a:cubicBezTo>
                    <a:cubicBezTo>
                      <a:pt x="777648" y="972185"/>
                      <a:pt x="880526" y="1015954"/>
                      <a:pt x="953348" y="1097522"/>
                    </a:cubicBezTo>
                    <a:cubicBezTo>
                      <a:pt x="1026170" y="1179090"/>
                      <a:pt x="1127797" y="1232821"/>
                      <a:pt x="1148691" y="1288127"/>
                    </a:cubicBezTo>
                    <a:cubicBezTo>
                      <a:pt x="1169585" y="1343433"/>
                      <a:pt x="1041409" y="1322736"/>
                      <a:pt x="859202" y="1327384"/>
                    </a:cubicBezTo>
                    <a:cubicBezTo>
                      <a:pt x="676995" y="1332032"/>
                      <a:pt x="180609" y="1359637"/>
                      <a:pt x="55448" y="1316016"/>
                    </a:cubicBezTo>
                    <a:close/>
                  </a:path>
                </a:pathLst>
              </a:custGeom>
              <a:solidFill>
                <a:srgbClr val="937D42"/>
              </a:solidFill>
              <a:ln>
                <a:noFill/>
              </a:ln>
              <a:effectLst>
                <a:outerShdw blurRad="152400" sx="109000" sy="109000" algn="ctr" rotWithShape="0">
                  <a:prstClr val="black">
                    <a:alpha val="40000"/>
                  </a:prstClr>
                </a:outerShdw>
                <a:softEdge rad="254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i-FI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fi-FI"/>
              </a:p>
            </p:txBody>
          </p:sp>
          <p:pic>
            <p:nvPicPr>
              <p:cNvPr id="11" name="Picture 2">
                <a:extLst>
                  <a:ext uri="{FF2B5EF4-FFF2-40B4-BE49-F238E27FC236}">
                    <a16:creationId xmlns:a16="http://schemas.microsoft.com/office/drawing/2014/main" id="{2267AF1C-C942-4834-AC0C-72B71461AFE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33033" y="2226661"/>
                <a:ext cx="718353" cy="5423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icture 144" descr="https://img2.baidu.com/it/u=3179462746,206900547&amp;fm=253&amp;fmt=auto&amp;app=138&amp;f=PNG?w=500&amp;h=500">
                <a:extLst>
                  <a:ext uri="{FF2B5EF4-FFF2-40B4-BE49-F238E27FC236}">
                    <a16:creationId xmlns:a16="http://schemas.microsoft.com/office/drawing/2014/main" id="{CD42A5DC-9D1C-44F8-8EE6-5BC63E4646D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579968" y="2087635"/>
                <a:ext cx="732164" cy="7321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3" name="直接箭头连接符 12">
                <a:extLst>
                  <a:ext uri="{FF2B5EF4-FFF2-40B4-BE49-F238E27FC236}">
                    <a16:creationId xmlns:a16="http://schemas.microsoft.com/office/drawing/2014/main" id="{5AF34D31-E8D5-45DC-99A1-ADD748093420}"/>
                  </a:ext>
                </a:extLst>
              </p:cNvPr>
              <p:cNvCxnSpPr/>
              <p:nvPr/>
            </p:nvCxnSpPr>
            <p:spPr>
              <a:xfrm flipH="1">
                <a:off x="7833516" y="2819799"/>
                <a:ext cx="921513" cy="2245268"/>
              </a:xfrm>
              <a:prstGeom prst="straightConnector1">
                <a:avLst/>
              </a:prstGeom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E36A04F0-6D1F-40FA-A757-B0E9795584AC}"/>
                  </a:ext>
                </a:extLst>
              </p:cNvPr>
              <p:cNvSpPr/>
              <p:nvPr/>
            </p:nvSpPr>
            <p:spPr>
              <a:xfrm flipV="1">
                <a:off x="7869693" y="4760675"/>
                <a:ext cx="118043" cy="118043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箭头连接符 14">
                <a:extLst>
                  <a:ext uri="{FF2B5EF4-FFF2-40B4-BE49-F238E27FC236}">
                    <a16:creationId xmlns:a16="http://schemas.microsoft.com/office/drawing/2014/main" id="{D6CBFADE-1950-496D-98C7-BDB84E0A2929}"/>
                  </a:ext>
                </a:extLst>
              </p:cNvPr>
              <p:cNvCxnSpPr/>
              <p:nvPr/>
            </p:nvCxnSpPr>
            <p:spPr>
              <a:xfrm flipH="1" flipV="1">
                <a:off x="7008525" y="2819799"/>
                <a:ext cx="739544" cy="2245268"/>
              </a:xfrm>
              <a:prstGeom prst="straightConnector1">
                <a:avLst/>
              </a:prstGeom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6E93B126-27AF-44BB-9758-2360CAB107AC}"/>
                  </a:ext>
                </a:extLst>
              </p:cNvPr>
              <p:cNvCxnSpPr/>
              <p:nvPr/>
            </p:nvCxnSpPr>
            <p:spPr>
              <a:xfrm flipH="1" flipV="1">
                <a:off x="7160925" y="2833385"/>
                <a:ext cx="1880533" cy="2406271"/>
              </a:xfrm>
              <a:prstGeom prst="straightConnector1">
                <a:avLst/>
              </a:prstGeom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61">
                <a:extLst>
                  <a:ext uri="{FF2B5EF4-FFF2-40B4-BE49-F238E27FC236}">
                    <a16:creationId xmlns:a16="http://schemas.microsoft.com/office/drawing/2014/main" id="{6C75C14D-7748-4F1A-B8A3-0410E3C7085A}"/>
                  </a:ext>
                </a:extLst>
              </p:cNvPr>
              <p:cNvGrpSpPr/>
              <p:nvPr/>
            </p:nvGrpSpPr>
            <p:grpSpPr>
              <a:xfrm rot="18639237">
                <a:off x="6612525" y="2413655"/>
                <a:ext cx="749639" cy="642548"/>
                <a:chOff x="5868144" y="915566"/>
                <a:chExt cx="2016224" cy="1728192"/>
              </a:xfrm>
            </p:grpSpPr>
            <p:cxnSp>
              <p:nvCxnSpPr>
                <p:cNvPr id="22" name="Straight Connector 62">
                  <a:extLst>
                    <a:ext uri="{FF2B5EF4-FFF2-40B4-BE49-F238E27FC236}">
                      <a16:creationId xmlns:a16="http://schemas.microsoft.com/office/drawing/2014/main" id="{8A25094A-C5A3-483B-B9ED-059C5E38DCE4}"/>
                    </a:ext>
                  </a:extLst>
                </p:cNvPr>
                <p:cNvCxnSpPr/>
                <p:nvPr/>
              </p:nvCxnSpPr>
              <p:spPr>
                <a:xfrm flipV="1">
                  <a:off x="6732240" y="1995686"/>
                  <a:ext cx="1152128" cy="648072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63">
                  <a:extLst>
                    <a:ext uri="{FF2B5EF4-FFF2-40B4-BE49-F238E27FC236}">
                      <a16:creationId xmlns:a16="http://schemas.microsoft.com/office/drawing/2014/main" id="{08B29C15-E664-4392-AB7C-DD49F1FBB12D}"/>
                    </a:ext>
                  </a:extLst>
                </p:cNvPr>
                <p:cNvCxnSpPr/>
                <p:nvPr/>
              </p:nvCxnSpPr>
              <p:spPr>
                <a:xfrm flipH="1" flipV="1">
                  <a:off x="5868144" y="1851670"/>
                  <a:ext cx="864096" cy="792088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64">
                  <a:extLst>
                    <a:ext uri="{FF2B5EF4-FFF2-40B4-BE49-F238E27FC236}">
                      <a16:creationId xmlns:a16="http://schemas.microsoft.com/office/drawing/2014/main" id="{D71C1403-AD95-430D-9ECE-594F7A101962}"/>
                    </a:ext>
                  </a:extLst>
                </p:cNvPr>
                <p:cNvCxnSpPr/>
                <p:nvPr/>
              </p:nvCxnSpPr>
              <p:spPr>
                <a:xfrm flipH="1" flipV="1">
                  <a:off x="7164288" y="915566"/>
                  <a:ext cx="720080" cy="1080120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65">
                  <a:extLst>
                    <a:ext uri="{FF2B5EF4-FFF2-40B4-BE49-F238E27FC236}">
                      <a16:creationId xmlns:a16="http://schemas.microsoft.com/office/drawing/2014/main" id="{C89119DA-D29F-4970-BE75-768960E0E03F}"/>
                    </a:ext>
                  </a:extLst>
                </p:cNvPr>
                <p:cNvCxnSpPr/>
                <p:nvPr/>
              </p:nvCxnSpPr>
              <p:spPr>
                <a:xfrm flipH="1">
                  <a:off x="5868144" y="915566"/>
                  <a:ext cx="1296144" cy="936104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66">
                  <a:extLst>
                    <a:ext uri="{FF2B5EF4-FFF2-40B4-BE49-F238E27FC236}">
                      <a16:creationId xmlns:a16="http://schemas.microsoft.com/office/drawing/2014/main" id="{6BF0B476-95ED-45AD-8586-DE303BFD5FE3}"/>
                    </a:ext>
                  </a:extLst>
                </p:cNvPr>
                <p:cNvCxnSpPr/>
                <p:nvPr/>
              </p:nvCxnSpPr>
              <p:spPr>
                <a:xfrm flipH="1" flipV="1">
                  <a:off x="6084168" y="1707654"/>
                  <a:ext cx="792088" cy="824220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67">
                  <a:extLst>
                    <a:ext uri="{FF2B5EF4-FFF2-40B4-BE49-F238E27FC236}">
                      <a16:creationId xmlns:a16="http://schemas.microsoft.com/office/drawing/2014/main" id="{AB85451D-6B16-4B57-90B7-0EA0F07BD6EC}"/>
                    </a:ext>
                  </a:extLst>
                </p:cNvPr>
                <p:cNvCxnSpPr/>
                <p:nvPr/>
              </p:nvCxnSpPr>
              <p:spPr>
                <a:xfrm flipH="1" flipV="1">
                  <a:off x="6300192" y="1563638"/>
                  <a:ext cx="792088" cy="864096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68">
                  <a:extLst>
                    <a:ext uri="{FF2B5EF4-FFF2-40B4-BE49-F238E27FC236}">
                      <a16:creationId xmlns:a16="http://schemas.microsoft.com/office/drawing/2014/main" id="{56732FEC-D3A0-4C1B-8241-A8CBD7BE2ACE}"/>
                    </a:ext>
                  </a:extLst>
                </p:cNvPr>
                <p:cNvCxnSpPr/>
                <p:nvPr/>
              </p:nvCxnSpPr>
              <p:spPr>
                <a:xfrm flipH="1" flipV="1">
                  <a:off x="6516216" y="1347614"/>
                  <a:ext cx="792088" cy="972108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69">
                  <a:extLst>
                    <a:ext uri="{FF2B5EF4-FFF2-40B4-BE49-F238E27FC236}">
                      <a16:creationId xmlns:a16="http://schemas.microsoft.com/office/drawing/2014/main" id="{58BCE325-916C-448C-8D18-0CA450BDB55A}"/>
                    </a:ext>
                  </a:extLst>
                </p:cNvPr>
                <p:cNvCxnSpPr/>
                <p:nvPr/>
              </p:nvCxnSpPr>
              <p:spPr>
                <a:xfrm flipH="1" flipV="1">
                  <a:off x="6732240" y="1203598"/>
                  <a:ext cx="792088" cy="1008112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70">
                  <a:extLst>
                    <a:ext uri="{FF2B5EF4-FFF2-40B4-BE49-F238E27FC236}">
                      <a16:creationId xmlns:a16="http://schemas.microsoft.com/office/drawing/2014/main" id="{876C1094-60AB-447C-AC1B-9AAF34AE3095}"/>
                    </a:ext>
                  </a:extLst>
                </p:cNvPr>
                <p:cNvCxnSpPr/>
                <p:nvPr/>
              </p:nvCxnSpPr>
              <p:spPr>
                <a:xfrm flipH="1" flipV="1">
                  <a:off x="6948264" y="1059583"/>
                  <a:ext cx="792088" cy="1060181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71">
                  <a:extLst>
                    <a:ext uri="{FF2B5EF4-FFF2-40B4-BE49-F238E27FC236}">
                      <a16:creationId xmlns:a16="http://schemas.microsoft.com/office/drawing/2014/main" id="{EA73885E-C1C9-4A64-82C2-8517576EE72E}"/>
                    </a:ext>
                  </a:extLst>
                </p:cNvPr>
                <p:cNvCxnSpPr/>
                <p:nvPr/>
              </p:nvCxnSpPr>
              <p:spPr>
                <a:xfrm flipH="1">
                  <a:off x="6588224" y="1851670"/>
                  <a:ext cx="1224136" cy="680203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72">
                  <a:extLst>
                    <a:ext uri="{FF2B5EF4-FFF2-40B4-BE49-F238E27FC236}">
                      <a16:creationId xmlns:a16="http://schemas.microsoft.com/office/drawing/2014/main" id="{B28BE069-141D-438D-87FF-7F28FC81FAE2}"/>
                    </a:ext>
                  </a:extLst>
                </p:cNvPr>
                <p:cNvCxnSpPr/>
                <p:nvPr/>
              </p:nvCxnSpPr>
              <p:spPr>
                <a:xfrm flipH="1">
                  <a:off x="6480212" y="1671650"/>
                  <a:ext cx="1188132" cy="684076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73">
                  <a:extLst>
                    <a:ext uri="{FF2B5EF4-FFF2-40B4-BE49-F238E27FC236}">
                      <a16:creationId xmlns:a16="http://schemas.microsoft.com/office/drawing/2014/main" id="{A2DEBD0C-7150-4296-8BFA-DA8F0816CF5A}"/>
                    </a:ext>
                  </a:extLst>
                </p:cNvPr>
                <p:cNvCxnSpPr/>
                <p:nvPr/>
              </p:nvCxnSpPr>
              <p:spPr>
                <a:xfrm flipH="1">
                  <a:off x="6300192" y="1455626"/>
                  <a:ext cx="1224136" cy="792088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74">
                  <a:extLst>
                    <a:ext uri="{FF2B5EF4-FFF2-40B4-BE49-F238E27FC236}">
                      <a16:creationId xmlns:a16="http://schemas.microsoft.com/office/drawing/2014/main" id="{04363FE6-1082-4776-BF08-A51534BC2C52}"/>
                    </a:ext>
                  </a:extLst>
                </p:cNvPr>
                <p:cNvCxnSpPr/>
                <p:nvPr/>
              </p:nvCxnSpPr>
              <p:spPr>
                <a:xfrm flipH="1">
                  <a:off x="6156176" y="1275606"/>
                  <a:ext cx="1224136" cy="844158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75">
                  <a:extLst>
                    <a:ext uri="{FF2B5EF4-FFF2-40B4-BE49-F238E27FC236}">
                      <a16:creationId xmlns:a16="http://schemas.microsoft.com/office/drawing/2014/main" id="{923C34F4-D158-4108-89F0-8C47EECCFEAC}"/>
                    </a:ext>
                  </a:extLst>
                </p:cNvPr>
                <p:cNvCxnSpPr/>
                <p:nvPr/>
              </p:nvCxnSpPr>
              <p:spPr>
                <a:xfrm flipH="1">
                  <a:off x="6012160" y="1059583"/>
                  <a:ext cx="1296144" cy="936103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1A0919D3-62AD-4771-A900-E51A66B1CACA}"/>
                  </a:ext>
                </a:extLst>
              </p:cNvPr>
              <p:cNvSpPr/>
              <p:nvPr/>
            </p:nvSpPr>
            <p:spPr>
              <a:xfrm>
                <a:off x="6933018" y="2740033"/>
                <a:ext cx="75507" cy="98570"/>
              </a:xfrm>
              <a:prstGeom prst="rect">
                <a:avLst/>
              </a:prstGeom>
              <a:solidFill>
                <a:srgbClr val="937D42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ED7C3D7E-6BF6-45A0-B5C3-E96ACAC08441}"/>
                  </a:ext>
                </a:extLst>
              </p:cNvPr>
              <p:cNvCxnSpPr/>
              <p:nvPr/>
            </p:nvCxnSpPr>
            <p:spPr>
              <a:xfrm>
                <a:off x="8840478" y="2904035"/>
                <a:ext cx="277503" cy="2335621"/>
              </a:xfrm>
              <a:prstGeom prst="straightConnector1">
                <a:avLst/>
              </a:prstGeom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761DE216-FD66-443F-8162-A8CE2FF5CA98}"/>
                  </a:ext>
                </a:extLst>
              </p:cNvPr>
              <p:cNvSpPr/>
              <p:nvPr/>
            </p:nvSpPr>
            <p:spPr>
              <a:xfrm>
                <a:off x="7094406" y="2740033"/>
                <a:ext cx="75507" cy="98570"/>
              </a:xfrm>
              <a:prstGeom prst="rect">
                <a:avLst/>
              </a:prstGeom>
              <a:solidFill>
                <a:srgbClr val="454464"/>
              </a:solidFill>
              <a:ln>
                <a:noFill/>
              </a:ln>
              <a:scene3d>
                <a:camera prst="orthographicFront">
                  <a:rot lat="20479757" lon="813959" rev="21082988"/>
                </a:camera>
                <a:lightRig rig="threePt" dir="t"/>
              </a:scene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9162876F-1784-4FFE-83A7-0A91D8E6563D}"/>
                  </a:ext>
                </a:extLst>
              </p:cNvPr>
              <p:cNvSpPr/>
              <p:nvPr/>
            </p:nvSpPr>
            <p:spPr>
              <a:xfrm flipV="1">
                <a:off x="9012980" y="4795032"/>
                <a:ext cx="118043" cy="118043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18AAA1C8-D339-4EEF-A073-F795C2B643A1}"/>
              </a:ext>
            </a:extLst>
          </p:cNvPr>
          <p:cNvSpPr txBox="1">
            <a:spLocks/>
          </p:cNvSpPr>
          <p:nvPr/>
        </p:nvSpPr>
        <p:spPr>
          <a:xfrm>
            <a:off x="7051497" y="2708937"/>
            <a:ext cx="4108861" cy="3187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/>
              <a:t>For each BRDF</a:t>
            </a:r>
          </a:p>
          <a:p>
            <a:pPr marL="0" indent="0" algn="ctr">
              <a:buNone/>
            </a:pPr>
            <a:r>
              <a:rPr lang="en-US" altLang="zh-CN" sz="2400" dirty="0"/>
              <a:t>Only </a:t>
            </a:r>
            <a:r>
              <a:rPr lang="en-US" altLang="zh-CN" sz="2400" dirty="0">
                <a:solidFill>
                  <a:srgbClr val="FF8261"/>
                </a:solidFill>
              </a:rPr>
              <a:t>one measurement</a:t>
            </a:r>
          </a:p>
          <a:p>
            <a:pPr marL="0" indent="0" algn="ctr">
              <a:buNone/>
            </a:pPr>
            <a:endParaRPr lang="en-US" altLang="zh-CN" sz="2400" dirty="0">
              <a:solidFill>
                <a:srgbClr val="FF8261"/>
              </a:solidFill>
            </a:endParaRPr>
          </a:p>
          <a:p>
            <a:pPr marL="0" indent="0" algn="ctr">
              <a:buNone/>
            </a:pPr>
            <a:r>
              <a:rPr lang="en-US" altLang="zh-CN" sz="2400" dirty="0"/>
              <a:t>Extremely ill-posed! </a:t>
            </a:r>
          </a:p>
          <a:p>
            <a:pPr marL="0" indent="0" algn="ctr">
              <a:buNone/>
            </a:pPr>
            <a:endParaRPr lang="en-US" altLang="zh-CN" sz="2400" dirty="0">
              <a:solidFill>
                <a:srgbClr val="FF8261"/>
              </a:solidFill>
            </a:endParaRPr>
          </a:p>
          <a:p>
            <a:pPr marL="0" indent="0" algn="ctr">
              <a:buNone/>
            </a:pPr>
            <a:endParaRPr lang="en-US" altLang="zh-CN" sz="2400" dirty="0">
              <a:solidFill>
                <a:srgbClr val="FF8261"/>
              </a:solidFill>
            </a:endParaRPr>
          </a:p>
          <a:p>
            <a:pPr marL="0" indent="0" algn="ctr">
              <a:buNone/>
            </a:pPr>
            <a:endParaRPr lang="en-US" altLang="zh-CN" sz="2400" dirty="0">
              <a:solidFill>
                <a:srgbClr val="FF997D"/>
              </a:solidFill>
            </a:endParaRPr>
          </a:p>
          <a:p>
            <a:pPr marL="0" indent="0" algn="ctr">
              <a:buNone/>
            </a:pPr>
            <a:endParaRPr lang="en-US" sz="2400" dirty="0"/>
          </a:p>
        </p:txBody>
      </p:sp>
      <p:sp>
        <p:nvSpPr>
          <p:cNvPr id="38" name="箭头: 虚尾 37">
            <a:extLst>
              <a:ext uri="{FF2B5EF4-FFF2-40B4-BE49-F238E27FC236}">
                <a16:creationId xmlns:a16="http://schemas.microsoft.com/office/drawing/2014/main" id="{E5504530-FF28-43FE-AF08-961D8FDBD1E6}"/>
              </a:ext>
            </a:extLst>
          </p:cNvPr>
          <p:cNvSpPr/>
          <p:nvPr/>
        </p:nvSpPr>
        <p:spPr>
          <a:xfrm>
            <a:off x="4949440" y="3068180"/>
            <a:ext cx="2070971" cy="642026"/>
          </a:xfrm>
          <a:prstGeom prst="stripedRightArrow">
            <a:avLst/>
          </a:prstGeom>
          <a:solidFill>
            <a:srgbClr val="FF82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5855E34C-C2E8-4824-9A50-D9AC950C8DBD}"/>
              </a:ext>
            </a:extLst>
          </p:cNvPr>
          <p:cNvSpPr txBox="1"/>
          <p:nvPr/>
        </p:nvSpPr>
        <p:spPr>
          <a:xfrm>
            <a:off x="6847255" y="4743846"/>
            <a:ext cx="4355229" cy="4247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aseline="0">
                <a:solidFill>
                  <a:schemeClr val="bg1"/>
                </a:solidFill>
                <a:latin typeface="Roboto Cn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aseline="0">
                <a:solidFill>
                  <a:schemeClr val="bg1"/>
                </a:solidFill>
                <a:latin typeface="Roboto Cn" pitchFamily="2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aseline="0">
                <a:solidFill>
                  <a:schemeClr val="bg1"/>
                </a:solidFill>
                <a:latin typeface="Roboto Cn" pitchFamily="2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aseline="0">
                <a:solidFill>
                  <a:schemeClr val="bg1"/>
                </a:solidFill>
                <a:latin typeface="Roboto Cn" pitchFamily="2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aseline="0">
                <a:solidFill>
                  <a:schemeClr val="bg1"/>
                </a:solidFill>
                <a:latin typeface="Roboto Cn" pitchFamily="2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dirty="0">
                <a:solidFill>
                  <a:srgbClr val="FF8261"/>
                </a:solidFill>
              </a:rPr>
              <a:t>Need Priors !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1845C237-8F73-4183-90F7-55B3644B1317}"/>
              </a:ext>
            </a:extLst>
          </p:cNvPr>
          <p:cNvSpPr txBox="1"/>
          <p:nvPr/>
        </p:nvSpPr>
        <p:spPr>
          <a:xfrm>
            <a:off x="4949440" y="1499283"/>
            <a:ext cx="2425395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600" dirty="0">
                <a:solidFill>
                  <a:srgbClr val="FF8261"/>
                </a:solidFill>
                <a:latin typeface="Roboto Cn" pitchFamily="2" charset="0"/>
              </a:rPr>
              <a:t>Single Image</a:t>
            </a:r>
            <a:endParaRPr lang="zh-CN" altLang="en-US" sz="2600" dirty="0">
              <a:solidFill>
                <a:srgbClr val="FF8261"/>
              </a:solidFill>
              <a:latin typeface="Roboto C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996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1D3C58"/>
                </a:solidFill>
              </a:rPr>
              <a:t>INTRODUCTION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B88576-CAEF-4215-BFD8-FA9966B66424}"/>
              </a:ext>
            </a:extLst>
          </p:cNvPr>
          <p:cNvSpPr txBox="1">
            <a:spLocks/>
          </p:cNvSpPr>
          <p:nvPr/>
        </p:nvSpPr>
        <p:spPr>
          <a:xfrm>
            <a:off x="850557" y="1529863"/>
            <a:ext cx="756954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600" dirty="0"/>
              <a:t>An Important Prior --- </a:t>
            </a:r>
            <a:r>
              <a:rPr lang="en-US" altLang="zh-CN" sz="2600" dirty="0">
                <a:solidFill>
                  <a:srgbClr val="FF8261"/>
                </a:solidFill>
              </a:rPr>
              <a:t>Material Correlation</a:t>
            </a:r>
            <a:endParaRPr lang="en-US" dirty="0">
              <a:solidFill>
                <a:srgbClr val="FF8261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AEF7E07-C19D-4FB0-A835-851C3FFBF4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18185" y="2495115"/>
            <a:ext cx="2070971" cy="2070971"/>
          </a:xfrm>
          <a:prstGeom prst="rect">
            <a:avLst/>
          </a:prstGeom>
        </p:spPr>
      </p:pic>
      <p:sp>
        <p:nvSpPr>
          <p:cNvPr id="9" name="椭圆 8">
            <a:extLst>
              <a:ext uri="{FF2B5EF4-FFF2-40B4-BE49-F238E27FC236}">
                <a16:creationId xmlns:a16="http://schemas.microsoft.com/office/drawing/2014/main" id="{2AB8AF78-03A4-4904-854D-42E943D04C22}"/>
              </a:ext>
            </a:extLst>
          </p:cNvPr>
          <p:cNvSpPr/>
          <p:nvPr/>
        </p:nvSpPr>
        <p:spPr>
          <a:xfrm>
            <a:off x="3534264" y="2964842"/>
            <a:ext cx="215900" cy="21590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ABF46B38-5DAC-4D1D-9FAB-CE315A15BCD2}"/>
              </a:ext>
            </a:extLst>
          </p:cNvPr>
          <p:cNvSpPr/>
          <p:nvPr/>
        </p:nvSpPr>
        <p:spPr>
          <a:xfrm>
            <a:off x="3534264" y="3626830"/>
            <a:ext cx="215900" cy="215900"/>
          </a:xfrm>
          <a:prstGeom prst="ellipse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17382C0-80E4-43A6-AF2D-4DCD24F87AE3}"/>
              </a:ext>
            </a:extLst>
          </p:cNvPr>
          <p:cNvSpPr txBox="1"/>
          <p:nvPr/>
        </p:nvSpPr>
        <p:spPr>
          <a:xfrm>
            <a:off x="7645792" y="2996344"/>
            <a:ext cx="429855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schemeClr val="bg1"/>
                </a:solidFill>
                <a:latin typeface="Roboto Cn" pitchFamily="2" charset="0"/>
              </a:rPr>
              <a:t>Independently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600" dirty="0">
              <a:solidFill>
                <a:schemeClr val="bg1"/>
              </a:solidFill>
              <a:latin typeface="Roboto Cn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schemeClr val="bg1"/>
                </a:solidFill>
                <a:latin typeface="Roboto Cn" pitchFamily="2" charset="0"/>
              </a:rPr>
              <a:t>Exist</a:t>
            </a:r>
            <a:r>
              <a:rPr lang="en-US" altLang="zh-CN" sz="2600" dirty="0">
                <a:solidFill>
                  <a:srgbClr val="FF8261"/>
                </a:solidFill>
                <a:latin typeface="Roboto Cn" pitchFamily="2" charset="0"/>
              </a:rPr>
              <a:t> correlated reflectance features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D3CF35DF-A951-4732-9025-01D0A046B207}"/>
              </a:ext>
            </a:extLst>
          </p:cNvPr>
          <p:cNvSpPr/>
          <p:nvPr/>
        </p:nvSpPr>
        <p:spPr>
          <a:xfrm>
            <a:off x="3758609" y="4315091"/>
            <a:ext cx="215900" cy="215900"/>
          </a:xfrm>
          <a:prstGeom prst="ellipse">
            <a:avLst/>
          </a:prstGeom>
          <a:noFill/>
          <a:ln w="38100">
            <a:solidFill>
              <a:srgbClr val="FFB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108">
            <a:extLst>
              <a:ext uri="{FF2B5EF4-FFF2-40B4-BE49-F238E27FC236}">
                <a16:creationId xmlns:a16="http://schemas.microsoft.com/office/drawing/2014/main" id="{90464C28-E39D-4D55-8DEC-7FAB0466FD09}"/>
              </a:ext>
            </a:extLst>
          </p:cNvPr>
          <p:cNvSpPr/>
          <p:nvPr/>
        </p:nvSpPr>
        <p:spPr>
          <a:xfrm>
            <a:off x="5117210" y="2025914"/>
            <a:ext cx="1183005" cy="1125220"/>
          </a:xfrm>
          <a:custGeom>
            <a:avLst/>
            <a:gdLst>
              <a:gd name="connsiteX0" fmla="*/ 73152 w 1504663"/>
              <a:gd name="connsiteY0" fmla="*/ 1824352 h 1857672"/>
              <a:gd name="connsiteX1" fmla="*/ 220636 w 1504663"/>
              <a:gd name="connsiteY1" fmla="*/ 1374526 h 1857672"/>
              <a:gd name="connsiteX2" fmla="*/ 626216 w 1504663"/>
              <a:gd name="connsiteY2" fmla="*/ 1234416 h 1857672"/>
              <a:gd name="connsiteX3" fmla="*/ 817945 w 1504663"/>
              <a:gd name="connsiteY3" fmla="*/ 143036 h 1857672"/>
              <a:gd name="connsiteX4" fmla="*/ 1009674 w 1504663"/>
              <a:gd name="connsiteY4" fmla="*/ 120913 h 1857672"/>
              <a:gd name="connsiteX5" fmla="*/ 994926 w 1504663"/>
              <a:gd name="connsiteY5" fmla="*/ 1138552 h 1857672"/>
              <a:gd name="connsiteX6" fmla="*/ 1275145 w 1504663"/>
              <a:gd name="connsiteY6" fmla="*/ 1492513 h 1857672"/>
              <a:gd name="connsiteX7" fmla="*/ 1407881 w 1504663"/>
              <a:gd name="connsiteY7" fmla="*/ 1802229 h 1857672"/>
              <a:gd name="connsiteX8" fmla="*/ 1400507 w 1504663"/>
              <a:gd name="connsiteY8" fmla="*/ 1824352 h 1857672"/>
              <a:gd name="connsiteX9" fmla="*/ 73152 w 1504663"/>
              <a:gd name="connsiteY9" fmla="*/ 1824352 h 1857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04663" h="1857672">
                <a:moveTo>
                  <a:pt x="73152" y="1824352"/>
                </a:moveTo>
                <a:cubicBezTo>
                  <a:pt x="-123493" y="1749381"/>
                  <a:pt x="128459" y="1472849"/>
                  <a:pt x="220636" y="1374526"/>
                </a:cubicBezTo>
                <a:cubicBezTo>
                  <a:pt x="312813" y="1276203"/>
                  <a:pt x="526665" y="1439664"/>
                  <a:pt x="626216" y="1234416"/>
                </a:cubicBezTo>
                <a:cubicBezTo>
                  <a:pt x="725768" y="1029168"/>
                  <a:pt x="754035" y="328620"/>
                  <a:pt x="817945" y="143036"/>
                </a:cubicBezTo>
                <a:cubicBezTo>
                  <a:pt x="881855" y="-42548"/>
                  <a:pt x="980177" y="-45006"/>
                  <a:pt x="1009674" y="120913"/>
                </a:cubicBezTo>
                <a:cubicBezTo>
                  <a:pt x="1039171" y="286832"/>
                  <a:pt x="950681" y="909952"/>
                  <a:pt x="994926" y="1138552"/>
                </a:cubicBezTo>
                <a:cubicBezTo>
                  <a:pt x="1039171" y="1367152"/>
                  <a:pt x="1206319" y="1381900"/>
                  <a:pt x="1275145" y="1492513"/>
                </a:cubicBezTo>
                <a:cubicBezTo>
                  <a:pt x="1343971" y="1603126"/>
                  <a:pt x="1386987" y="1746923"/>
                  <a:pt x="1407881" y="1802229"/>
                </a:cubicBezTo>
                <a:cubicBezTo>
                  <a:pt x="1428775" y="1857535"/>
                  <a:pt x="1619275" y="1824352"/>
                  <a:pt x="1400507" y="1824352"/>
                </a:cubicBezTo>
                <a:cubicBezTo>
                  <a:pt x="1181739" y="1824352"/>
                  <a:pt x="269797" y="1899323"/>
                  <a:pt x="73152" y="1824352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ffectLst>
            <a:outerShdw blurRad="101600" dist="38100" dir="2700000" sx="101000" sy="101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i-FI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i-FI"/>
          </a:p>
        </p:txBody>
      </p:sp>
      <p:sp>
        <p:nvSpPr>
          <p:cNvPr id="17" name="Freeform 108">
            <a:extLst>
              <a:ext uri="{FF2B5EF4-FFF2-40B4-BE49-F238E27FC236}">
                <a16:creationId xmlns:a16="http://schemas.microsoft.com/office/drawing/2014/main" id="{5D0328D7-06FC-4B46-A31F-9420AC59B056}"/>
              </a:ext>
            </a:extLst>
          </p:cNvPr>
          <p:cNvSpPr/>
          <p:nvPr/>
        </p:nvSpPr>
        <p:spPr>
          <a:xfrm>
            <a:off x="5054143" y="4392031"/>
            <a:ext cx="1183005" cy="1125220"/>
          </a:xfrm>
          <a:custGeom>
            <a:avLst/>
            <a:gdLst>
              <a:gd name="connsiteX0" fmla="*/ 73152 w 1504663"/>
              <a:gd name="connsiteY0" fmla="*/ 1824352 h 1857672"/>
              <a:gd name="connsiteX1" fmla="*/ 220636 w 1504663"/>
              <a:gd name="connsiteY1" fmla="*/ 1374526 h 1857672"/>
              <a:gd name="connsiteX2" fmla="*/ 626216 w 1504663"/>
              <a:gd name="connsiteY2" fmla="*/ 1234416 h 1857672"/>
              <a:gd name="connsiteX3" fmla="*/ 817945 w 1504663"/>
              <a:gd name="connsiteY3" fmla="*/ 143036 h 1857672"/>
              <a:gd name="connsiteX4" fmla="*/ 1009674 w 1504663"/>
              <a:gd name="connsiteY4" fmla="*/ 120913 h 1857672"/>
              <a:gd name="connsiteX5" fmla="*/ 994926 w 1504663"/>
              <a:gd name="connsiteY5" fmla="*/ 1138552 h 1857672"/>
              <a:gd name="connsiteX6" fmla="*/ 1275145 w 1504663"/>
              <a:gd name="connsiteY6" fmla="*/ 1492513 h 1857672"/>
              <a:gd name="connsiteX7" fmla="*/ 1407881 w 1504663"/>
              <a:gd name="connsiteY7" fmla="*/ 1802229 h 1857672"/>
              <a:gd name="connsiteX8" fmla="*/ 1400507 w 1504663"/>
              <a:gd name="connsiteY8" fmla="*/ 1824352 h 1857672"/>
              <a:gd name="connsiteX9" fmla="*/ 73152 w 1504663"/>
              <a:gd name="connsiteY9" fmla="*/ 1824352 h 1857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04663" h="1857672">
                <a:moveTo>
                  <a:pt x="73152" y="1824352"/>
                </a:moveTo>
                <a:cubicBezTo>
                  <a:pt x="-123493" y="1749381"/>
                  <a:pt x="128459" y="1472849"/>
                  <a:pt x="220636" y="1374526"/>
                </a:cubicBezTo>
                <a:cubicBezTo>
                  <a:pt x="312813" y="1276203"/>
                  <a:pt x="526665" y="1439664"/>
                  <a:pt x="626216" y="1234416"/>
                </a:cubicBezTo>
                <a:cubicBezTo>
                  <a:pt x="725768" y="1029168"/>
                  <a:pt x="754035" y="328620"/>
                  <a:pt x="817945" y="143036"/>
                </a:cubicBezTo>
                <a:cubicBezTo>
                  <a:pt x="881855" y="-42548"/>
                  <a:pt x="980177" y="-45006"/>
                  <a:pt x="1009674" y="120913"/>
                </a:cubicBezTo>
                <a:cubicBezTo>
                  <a:pt x="1039171" y="286832"/>
                  <a:pt x="950681" y="909952"/>
                  <a:pt x="994926" y="1138552"/>
                </a:cubicBezTo>
                <a:cubicBezTo>
                  <a:pt x="1039171" y="1367152"/>
                  <a:pt x="1206319" y="1381900"/>
                  <a:pt x="1275145" y="1492513"/>
                </a:cubicBezTo>
                <a:cubicBezTo>
                  <a:pt x="1343971" y="1603126"/>
                  <a:pt x="1386987" y="1746923"/>
                  <a:pt x="1407881" y="1802229"/>
                </a:cubicBezTo>
                <a:cubicBezTo>
                  <a:pt x="1428775" y="1857535"/>
                  <a:pt x="1619275" y="1824352"/>
                  <a:pt x="1400507" y="1824352"/>
                </a:cubicBezTo>
                <a:cubicBezTo>
                  <a:pt x="1181739" y="1824352"/>
                  <a:pt x="269797" y="1899323"/>
                  <a:pt x="73152" y="1824352"/>
                </a:cubicBezTo>
                <a:close/>
              </a:path>
            </a:pathLst>
          </a:custGeom>
          <a:solidFill>
            <a:srgbClr val="FFB661"/>
          </a:solidFill>
          <a:ln>
            <a:noFill/>
          </a:ln>
          <a:effectLst>
            <a:outerShdw blurRad="127000" dist="38100" dir="2700000" sx="101000" sy="101000" algn="tl" rotWithShape="0">
              <a:prstClr val="black">
                <a:alpha val="6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i-FI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i-FI"/>
          </a:p>
        </p:txBody>
      </p:sp>
      <p:sp>
        <p:nvSpPr>
          <p:cNvPr id="18" name="Freeform 100">
            <a:extLst>
              <a:ext uri="{FF2B5EF4-FFF2-40B4-BE49-F238E27FC236}">
                <a16:creationId xmlns:a16="http://schemas.microsoft.com/office/drawing/2014/main" id="{137BD473-2568-41F7-99CB-70DDA910050B}"/>
              </a:ext>
            </a:extLst>
          </p:cNvPr>
          <p:cNvSpPr/>
          <p:nvPr/>
        </p:nvSpPr>
        <p:spPr>
          <a:xfrm>
            <a:off x="5285740" y="3321050"/>
            <a:ext cx="810260" cy="901065"/>
          </a:xfrm>
          <a:custGeom>
            <a:avLst/>
            <a:gdLst>
              <a:gd name="connsiteX0" fmla="*/ 73152 w 1504663"/>
              <a:gd name="connsiteY0" fmla="*/ 1824352 h 1857672"/>
              <a:gd name="connsiteX1" fmla="*/ 220636 w 1504663"/>
              <a:gd name="connsiteY1" fmla="*/ 1374526 h 1857672"/>
              <a:gd name="connsiteX2" fmla="*/ 626216 w 1504663"/>
              <a:gd name="connsiteY2" fmla="*/ 1234416 h 1857672"/>
              <a:gd name="connsiteX3" fmla="*/ 817945 w 1504663"/>
              <a:gd name="connsiteY3" fmla="*/ 143036 h 1857672"/>
              <a:gd name="connsiteX4" fmla="*/ 1009674 w 1504663"/>
              <a:gd name="connsiteY4" fmla="*/ 120913 h 1857672"/>
              <a:gd name="connsiteX5" fmla="*/ 994926 w 1504663"/>
              <a:gd name="connsiteY5" fmla="*/ 1138552 h 1857672"/>
              <a:gd name="connsiteX6" fmla="*/ 1275145 w 1504663"/>
              <a:gd name="connsiteY6" fmla="*/ 1492513 h 1857672"/>
              <a:gd name="connsiteX7" fmla="*/ 1407881 w 1504663"/>
              <a:gd name="connsiteY7" fmla="*/ 1802229 h 1857672"/>
              <a:gd name="connsiteX8" fmla="*/ 1400507 w 1504663"/>
              <a:gd name="connsiteY8" fmla="*/ 1824352 h 1857672"/>
              <a:gd name="connsiteX9" fmla="*/ 73152 w 1504663"/>
              <a:gd name="connsiteY9" fmla="*/ 1824352 h 1857672"/>
              <a:gd name="connsiteX0-1" fmla="*/ 73152 w 1504663"/>
              <a:gd name="connsiteY0-2" fmla="*/ 1760294 h 1793614"/>
              <a:gd name="connsiteX1-3" fmla="*/ 220636 w 1504663"/>
              <a:gd name="connsiteY1-4" fmla="*/ 1310468 h 1793614"/>
              <a:gd name="connsiteX2-5" fmla="*/ 626216 w 1504663"/>
              <a:gd name="connsiteY2-6" fmla="*/ 1170358 h 1793614"/>
              <a:gd name="connsiteX3-7" fmla="*/ 488698 w 1504663"/>
              <a:gd name="connsiteY3-8" fmla="*/ 240456 h 1793614"/>
              <a:gd name="connsiteX4-9" fmla="*/ 1009674 w 1504663"/>
              <a:gd name="connsiteY4-10" fmla="*/ 56855 h 1793614"/>
              <a:gd name="connsiteX5-11" fmla="*/ 994926 w 1504663"/>
              <a:gd name="connsiteY5-12" fmla="*/ 1074494 h 1793614"/>
              <a:gd name="connsiteX6-13" fmla="*/ 1275145 w 1504663"/>
              <a:gd name="connsiteY6-14" fmla="*/ 1428455 h 1793614"/>
              <a:gd name="connsiteX7-15" fmla="*/ 1407881 w 1504663"/>
              <a:gd name="connsiteY7-16" fmla="*/ 1738171 h 1793614"/>
              <a:gd name="connsiteX8-17" fmla="*/ 1400507 w 1504663"/>
              <a:gd name="connsiteY8-18" fmla="*/ 1760294 h 1793614"/>
              <a:gd name="connsiteX9-19" fmla="*/ 73152 w 1504663"/>
              <a:gd name="connsiteY9-20" fmla="*/ 1760294 h 1793614"/>
              <a:gd name="connsiteX0-21" fmla="*/ 73152 w 1504663"/>
              <a:gd name="connsiteY0-22" fmla="*/ 1676735 h 1710055"/>
              <a:gd name="connsiteX1-23" fmla="*/ 220636 w 1504663"/>
              <a:gd name="connsiteY1-24" fmla="*/ 1226909 h 1710055"/>
              <a:gd name="connsiteX2-25" fmla="*/ 626216 w 1504663"/>
              <a:gd name="connsiteY2-26" fmla="*/ 1086799 h 1710055"/>
              <a:gd name="connsiteX3-27" fmla="*/ 488698 w 1504663"/>
              <a:gd name="connsiteY3-28" fmla="*/ 156897 h 1710055"/>
              <a:gd name="connsiteX4-29" fmla="*/ 1030727 w 1504663"/>
              <a:gd name="connsiteY4-30" fmla="*/ 81887 h 1710055"/>
              <a:gd name="connsiteX5-31" fmla="*/ 994926 w 1504663"/>
              <a:gd name="connsiteY5-32" fmla="*/ 990935 h 1710055"/>
              <a:gd name="connsiteX6-33" fmla="*/ 1275145 w 1504663"/>
              <a:gd name="connsiteY6-34" fmla="*/ 1344896 h 1710055"/>
              <a:gd name="connsiteX7-35" fmla="*/ 1407881 w 1504663"/>
              <a:gd name="connsiteY7-36" fmla="*/ 1654612 h 1710055"/>
              <a:gd name="connsiteX8-37" fmla="*/ 1400507 w 1504663"/>
              <a:gd name="connsiteY8-38" fmla="*/ 1676735 h 1710055"/>
              <a:gd name="connsiteX9-39" fmla="*/ 73152 w 1504663"/>
              <a:gd name="connsiteY9-40" fmla="*/ 1676735 h 1710055"/>
              <a:gd name="connsiteX0-41" fmla="*/ 70544 w 1502055"/>
              <a:gd name="connsiteY0-42" fmla="*/ 1673746 h 1707066"/>
              <a:gd name="connsiteX1-43" fmla="*/ 218028 w 1502055"/>
              <a:gd name="connsiteY1-44" fmla="*/ 1223920 h 1707066"/>
              <a:gd name="connsiteX2-45" fmla="*/ 521298 w 1502055"/>
              <a:gd name="connsiteY2-46" fmla="*/ 1021017 h 1707066"/>
              <a:gd name="connsiteX3-47" fmla="*/ 486090 w 1502055"/>
              <a:gd name="connsiteY3-48" fmla="*/ 153908 h 1707066"/>
              <a:gd name="connsiteX4-49" fmla="*/ 1028119 w 1502055"/>
              <a:gd name="connsiteY4-50" fmla="*/ 78898 h 1707066"/>
              <a:gd name="connsiteX5-51" fmla="*/ 992318 w 1502055"/>
              <a:gd name="connsiteY5-52" fmla="*/ 987946 h 1707066"/>
              <a:gd name="connsiteX6-53" fmla="*/ 1272537 w 1502055"/>
              <a:gd name="connsiteY6-54" fmla="*/ 1341907 h 1707066"/>
              <a:gd name="connsiteX7-55" fmla="*/ 1405273 w 1502055"/>
              <a:gd name="connsiteY7-56" fmla="*/ 1651623 h 1707066"/>
              <a:gd name="connsiteX8-57" fmla="*/ 1397899 w 1502055"/>
              <a:gd name="connsiteY8-58" fmla="*/ 1673746 h 1707066"/>
              <a:gd name="connsiteX9-59" fmla="*/ 70544 w 1502055"/>
              <a:gd name="connsiteY9-60" fmla="*/ 1673746 h 1707066"/>
              <a:gd name="connsiteX0-61" fmla="*/ 55288 w 1486799"/>
              <a:gd name="connsiteY0-62" fmla="*/ 1673746 h 1699214"/>
              <a:gd name="connsiteX1-63" fmla="*/ 275904 w 1486799"/>
              <a:gd name="connsiteY1-64" fmla="*/ 1329926 h 1699214"/>
              <a:gd name="connsiteX2-65" fmla="*/ 506042 w 1486799"/>
              <a:gd name="connsiteY2-66" fmla="*/ 1021017 h 1699214"/>
              <a:gd name="connsiteX3-67" fmla="*/ 470834 w 1486799"/>
              <a:gd name="connsiteY3-68" fmla="*/ 153908 h 1699214"/>
              <a:gd name="connsiteX4-69" fmla="*/ 1012863 w 1486799"/>
              <a:gd name="connsiteY4-70" fmla="*/ 78898 h 1699214"/>
              <a:gd name="connsiteX5-71" fmla="*/ 977062 w 1486799"/>
              <a:gd name="connsiteY5-72" fmla="*/ 987946 h 1699214"/>
              <a:gd name="connsiteX6-73" fmla="*/ 1257281 w 1486799"/>
              <a:gd name="connsiteY6-74" fmla="*/ 1341907 h 1699214"/>
              <a:gd name="connsiteX7-75" fmla="*/ 1390017 w 1486799"/>
              <a:gd name="connsiteY7-76" fmla="*/ 1651623 h 1699214"/>
              <a:gd name="connsiteX8-77" fmla="*/ 1382643 w 1486799"/>
              <a:gd name="connsiteY8-78" fmla="*/ 1673746 h 1699214"/>
              <a:gd name="connsiteX9-79" fmla="*/ 55288 w 1486799"/>
              <a:gd name="connsiteY9-80" fmla="*/ 1673746 h 1699214"/>
              <a:gd name="connsiteX0-81" fmla="*/ 97081 w 1270934"/>
              <a:gd name="connsiteY0-82" fmla="*/ 1679512 h 1704530"/>
              <a:gd name="connsiteX1-83" fmla="*/ 76211 w 1270934"/>
              <a:gd name="connsiteY1-84" fmla="*/ 1329926 h 1704530"/>
              <a:gd name="connsiteX2-85" fmla="*/ 306349 w 1270934"/>
              <a:gd name="connsiteY2-86" fmla="*/ 1021017 h 1704530"/>
              <a:gd name="connsiteX3-87" fmla="*/ 271141 w 1270934"/>
              <a:gd name="connsiteY3-88" fmla="*/ 153908 h 1704530"/>
              <a:gd name="connsiteX4-89" fmla="*/ 813170 w 1270934"/>
              <a:gd name="connsiteY4-90" fmla="*/ 78898 h 1704530"/>
              <a:gd name="connsiteX5-91" fmla="*/ 777369 w 1270934"/>
              <a:gd name="connsiteY5-92" fmla="*/ 987946 h 1704530"/>
              <a:gd name="connsiteX6-93" fmla="*/ 1057588 w 1270934"/>
              <a:gd name="connsiteY6-94" fmla="*/ 1341907 h 1704530"/>
              <a:gd name="connsiteX7-95" fmla="*/ 1190324 w 1270934"/>
              <a:gd name="connsiteY7-96" fmla="*/ 1651623 h 1704530"/>
              <a:gd name="connsiteX8-97" fmla="*/ 1182950 w 1270934"/>
              <a:gd name="connsiteY8-98" fmla="*/ 1673746 h 1704530"/>
              <a:gd name="connsiteX9-99" fmla="*/ 97081 w 1270934"/>
              <a:gd name="connsiteY9-100" fmla="*/ 1679512 h 1704530"/>
              <a:gd name="connsiteX0-101" fmla="*/ 81113 w 1177967"/>
              <a:gd name="connsiteY0-102" fmla="*/ 1679512 h 1709219"/>
              <a:gd name="connsiteX1-103" fmla="*/ 60243 w 1177967"/>
              <a:gd name="connsiteY1-104" fmla="*/ 1329926 h 1709219"/>
              <a:gd name="connsiteX2-105" fmla="*/ 290381 w 1177967"/>
              <a:gd name="connsiteY2-106" fmla="*/ 1021017 h 1709219"/>
              <a:gd name="connsiteX3-107" fmla="*/ 255173 w 1177967"/>
              <a:gd name="connsiteY3-108" fmla="*/ 153908 h 1709219"/>
              <a:gd name="connsiteX4-109" fmla="*/ 797202 w 1177967"/>
              <a:gd name="connsiteY4-110" fmla="*/ 78898 h 1709219"/>
              <a:gd name="connsiteX5-111" fmla="*/ 761401 w 1177967"/>
              <a:gd name="connsiteY5-112" fmla="*/ 987946 h 1709219"/>
              <a:gd name="connsiteX6-113" fmla="*/ 1041620 w 1177967"/>
              <a:gd name="connsiteY6-114" fmla="*/ 1341907 h 1709219"/>
              <a:gd name="connsiteX7-115" fmla="*/ 1174356 w 1177967"/>
              <a:gd name="connsiteY7-116" fmla="*/ 1651623 h 1709219"/>
              <a:gd name="connsiteX8-117" fmla="*/ 944185 w 1177967"/>
              <a:gd name="connsiteY8-118" fmla="*/ 1686892 h 1709219"/>
              <a:gd name="connsiteX9-119" fmla="*/ 81113 w 1177967"/>
              <a:gd name="connsiteY9-120" fmla="*/ 1679512 h 1709219"/>
              <a:gd name="connsiteX0-121" fmla="*/ 76913 w 1172386"/>
              <a:gd name="connsiteY0-122" fmla="*/ 1679512 h 1710842"/>
              <a:gd name="connsiteX1-123" fmla="*/ 56043 w 1172386"/>
              <a:gd name="connsiteY1-124" fmla="*/ 1329926 h 1710842"/>
              <a:gd name="connsiteX2-125" fmla="*/ 286181 w 1172386"/>
              <a:gd name="connsiteY2-126" fmla="*/ 1021017 h 1710842"/>
              <a:gd name="connsiteX3-127" fmla="*/ 250973 w 1172386"/>
              <a:gd name="connsiteY3-128" fmla="*/ 153908 h 1710842"/>
              <a:gd name="connsiteX4-129" fmla="*/ 793002 w 1172386"/>
              <a:gd name="connsiteY4-130" fmla="*/ 78898 h 1710842"/>
              <a:gd name="connsiteX5-131" fmla="*/ 757201 w 1172386"/>
              <a:gd name="connsiteY5-132" fmla="*/ 987946 h 1710842"/>
              <a:gd name="connsiteX6-133" fmla="*/ 1037420 w 1172386"/>
              <a:gd name="connsiteY6-134" fmla="*/ 1341907 h 1710842"/>
              <a:gd name="connsiteX7-135" fmla="*/ 1170156 w 1172386"/>
              <a:gd name="connsiteY7-136" fmla="*/ 1651623 h 1710842"/>
              <a:gd name="connsiteX8-137" fmla="*/ 880667 w 1172386"/>
              <a:gd name="connsiteY8-138" fmla="*/ 1690880 h 1710842"/>
              <a:gd name="connsiteX9-139" fmla="*/ 76913 w 1172386"/>
              <a:gd name="connsiteY9-140" fmla="*/ 1679512 h 1710842"/>
              <a:gd name="connsiteX0-141" fmla="*/ 76913 w 1172386"/>
              <a:gd name="connsiteY0-142" fmla="*/ 1679512 h 1710842"/>
              <a:gd name="connsiteX1-143" fmla="*/ 56043 w 1172386"/>
              <a:gd name="connsiteY1-144" fmla="*/ 1329926 h 1710842"/>
              <a:gd name="connsiteX2-145" fmla="*/ 286181 w 1172386"/>
              <a:gd name="connsiteY2-146" fmla="*/ 1021017 h 1710842"/>
              <a:gd name="connsiteX3-147" fmla="*/ 250973 w 1172386"/>
              <a:gd name="connsiteY3-148" fmla="*/ 153908 h 1710842"/>
              <a:gd name="connsiteX4-149" fmla="*/ 793002 w 1172386"/>
              <a:gd name="connsiteY4-150" fmla="*/ 78898 h 1710842"/>
              <a:gd name="connsiteX5-151" fmla="*/ 757201 w 1172386"/>
              <a:gd name="connsiteY5-152" fmla="*/ 987946 h 1710842"/>
              <a:gd name="connsiteX6-153" fmla="*/ 1007059 w 1172386"/>
              <a:gd name="connsiteY6-154" fmla="*/ 1340282 h 1710842"/>
              <a:gd name="connsiteX7-155" fmla="*/ 1170156 w 1172386"/>
              <a:gd name="connsiteY7-156" fmla="*/ 1651623 h 1710842"/>
              <a:gd name="connsiteX8-157" fmla="*/ 880667 w 1172386"/>
              <a:gd name="connsiteY8-158" fmla="*/ 1690880 h 1710842"/>
              <a:gd name="connsiteX9-159" fmla="*/ 76913 w 1172386"/>
              <a:gd name="connsiteY9-160" fmla="*/ 1679512 h 1710842"/>
              <a:gd name="connsiteX0-161" fmla="*/ 76913 w 1172386"/>
              <a:gd name="connsiteY0-162" fmla="*/ 1678902 h 1710232"/>
              <a:gd name="connsiteX1-163" fmla="*/ 56043 w 1172386"/>
              <a:gd name="connsiteY1-164" fmla="*/ 1329316 h 1710232"/>
              <a:gd name="connsiteX2-165" fmla="*/ 286181 w 1172386"/>
              <a:gd name="connsiteY2-166" fmla="*/ 1020407 h 1710232"/>
              <a:gd name="connsiteX3-167" fmla="*/ 250973 w 1172386"/>
              <a:gd name="connsiteY3-168" fmla="*/ 153298 h 1710232"/>
              <a:gd name="connsiteX4-169" fmla="*/ 793002 w 1172386"/>
              <a:gd name="connsiteY4-170" fmla="*/ 78288 h 1710232"/>
              <a:gd name="connsiteX5-171" fmla="*/ 800637 w 1172386"/>
              <a:gd name="connsiteY5-172" fmla="*/ 978915 h 1710232"/>
              <a:gd name="connsiteX6-173" fmla="*/ 1007059 w 1172386"/>
              <a:gd name="connsiteY6-174" fmla="*/ 1339672 h 1710232"/>
              <a:gd name="connsiteX7-175" fmla="*/ 1170156 w 1172386"/>
              <a:gd name="connsiteY7-176" fmla="*/ 1651013 h 1710232"/>
              <a:gd name="connsiteX8-177" fmla="*/ 880667 w 1172386"/>
              <a:gd name="connsiteY8-178" fmla="*/ 1690270 h 1710232"/>
              <a:gd name="connsiteX9-179" fmla="*/ 76913 w 1172386"/>
              <a:gd name="connsiteY9-180" fmla="*/ 1678902 h 1710232"/>
              <a:gd name="connsiteX0-181" fmla="*/ 76913 w 1172386"/>
              <a:gd name="connsiteY0-182" fmla="*/ 1680067 h 1711397"/>
              <a:gd name="connsiteX1-183" fmla="*/ 56043 w 1172386"/>
              <a:gd name="connsiteY1-184" fmla="*/ 1330481 h 1711397"/>
              <a:gd name="connsiteX2-185" fmla="*/ 286181 w 1172386"/>
              <a:gd name="connsiteY2-186" fmla="*/ 1021572 h 1711397"/>
              <a:gd name="connsiteX3-187" fmla="*/ 250973 w 1172386"/>
              <a:gd name="connsiteY3-188" fmla="*/ 154463 h 1711397"/>
              <a:gd name="connsiteX4-189" fmla="*/ 793002 w 1172386"/>
              <a:gd name="connsiteY4-190" fmla="*/ 79453 h 1711397"/>
              <a:gd name="connsiteX5-191" fmla="*/ 833805 w 1172386"/>
              <a:gd name="connsiteY5-192" fmla="*/ 996185 h 1711397"/>
              <a:gd name="connsiteX6-193" fmla="*/ 1007059 w 1172386"/>
              <a:gd name="connsiteY6-194" fmla="*/ 1340837 h 1711397"/>
              <a:gd name="connsiteX7-195" fmla="*/ 1170156 w 1172386"/>
              <a:gd name="connsiteY7-196" fmla="*/ 1652178 h 1711397"/>
              <a:gd name="connsiteX8-197" fmla="*/ 880667 w 1172386"/>
              <a:gd name="connsiteY8-198" fmla="*/ 1691435 h 1711397"/>
              <a:gd name="connsiteX9-199" fmla="*/ 76913 w 1172386"/>
              <a:gd name="connsiteY9-200" fmla="*/ 1680067 h 1711397"/>
              <a:gd name="connsiteX0-201" fmla="*/ 73647 w 1169120"/>
              <a:gd name="connsiteY0-202" fmla="*/ 1680659 h 1711989"/>
              <a:gd name="connsiteX1-203" fmla="*/ 52777 w 1169120"/>
              <a:gd name="connsiteY1-204" fmla="*/ 1331073 h 1711989"/>
              <a:gd name="connsiteX2-205" fmla="*/ 217761 w 1169120"/>
              <a:gd name="connsiteY2-206" fmla="*/ 1034795 h 1711989"/>
              <a:gd name="connsiteX3-207" fmla="*/ 247707 w 1169120"/>
              <a:gd name="connsiteY3-208" fmla="*/ 155055 h 1711989"/>
              <a:gd name="connsiteX4-209" fmla="*/ 789736 w 1169120"/>
              <a:gd name="connsiteY4-210" fmla="*/ 80045 h 1711989"/>
              <a:gd name="connsiteX5-211" fmla="*/ 830539 w 1169120"/>
              <a:gd name="connsiteY5-212" fmla="*/ 996777 h 1711989"/>
              <a:gd name="connsiteX6-213" fmla="*/ 1003793 w 1169120"/>
              <a:gd name="connsiteY6-214" fmla="*/ 1341429 h 1711989"/>
              <a:gd name="connsiteX7-215" fmla="*/ 1166890 w 1169120"/>
              <a:gd name="connsiteY7-216" fmla="*/ 1652770 h 1711989"/>
              <a:gd name="connsiteX8-217" fmla="*/ 877401 w 1169120"/>
              <a:gd name="connsiteY8-218" fmla="*/ 1692027 h 1711989"/>
              <a:gd name="connsiteX9-219" fmla="*/ 73647 w 1169120"/>
              <a:gd name="connsiteY9-220" fmla="*/ 1680659 h 1711989"/>
              <a:gd name="connsiteX0-221" fmla="*/ 73647 w 1169120"/>
              <a:gd name="connsiteY0-222" fmla="*/ 1625209 h 1656539"/>
              <a:gd name="connsiteX1-223" fmla="*/ 52777 w 1169120"/>
              <a:gd name="connsiteY1-224" fmla="*/ 1275623 h 1656539"/>
              <a:gd name="connsiteX2-225" fmla="*/ 217761 w 1169120"/>
              <a:gd name="connsiteY2-226" fmla="*/ 979345 h 1656539"/>
              <a:gd name="connsiteX3-227" fmla="*/ 291214 w 1169120"/>
              <a:gd name="connsiteY3-228" fmla="*/ 324027 h 1656539"/>
              <a:gd name="connsiteX4-229" fmla="*/ 789736 w 1169120"/>
              <a:gd name="connsiteY4-230" fmla="*/ 24595 h 1656539"/>
              <a:gd name="connsiteX5-231" fmla="*/ 830539 w 1169120"/>
              <a:gd name="connsiteY5-232" fmla="*/ 941327 h 1656539"/>
              <a:gd name="connsiteX6-233" fmla="*/ 1003793 w 1169120"/>
              <a:gd name="connsiteY6-234" fmla="*/ 1285979 h 1656539"/>
              <a:gd name="connsiteX7-235" fmla="*/ 1166890 w 1169120"/>
              <a:gd name="connsiteY7-236" fmla="*/ 1597320 h 1656539"/>
              <a:gd name="connsiteX8-237" fmla="*/ 877401 w 1169120"/>
              <a:gd name="connsiteY8-238" fmla="*/ 1636577 h 1656539"/>
              <a:gd name="connsiteX9-239" fmla="*/ 73647 w 1169120"/>
              <a:gd name="connsiteY9-240" fmla="*/ 1625209 h 1656539"/>
              <a:gd name="connsiteX0-241" fmla="*/ 73647 w 1169120"/>
              <a:gd name="connsiteY0-242" fmla="*/ 1665521 h 1696851"/>
              <a:gd name="connsiteX1-243" fmla="*/ 52777 w 1169120"/>
              <a:gd name="connsiteY1-244" fmla="*/ 1315935 h 1696851"/>
              <a:gd name="connsiteX2-245" fmla="*/ 217761 w 1169120"/>
              <a:gd name="connsiteY2-246" fmla="*/ 1019657 h 1696851"/>
              <a:gd name="connsiteX3-247" fmla="*/ 428247 w 1169120"/>
              <a:gd name="connsiteY3-248" fmla="*/ 180032 h 1696851"/>
              <a:gd name="connsiteX4-249" fmla="*/ 789736 w 1169120"/>
              <a:gd name="connsiteY4-250" fmla="*/ 64907 h 1696851"/>
              <a:gd name="connsiteX5-251" fmla="*/ 830539 w 1169120"/>
              <a:gd name="connsiteY5-252" fmla="*/ 981639 h 1696851"/>
              <a:gd name="connsiteX6-253" fmla="*/ 1003793 w 1169120"/>
              <a:gd name="connsiteY6-254" fmla="*/ 1326291 h 1696851"/>
              <a:gd name="connsiteX7-255" fmla="*/ 1166890 w 1169120"/>
              <a:gd name="connsiteY7-256" fmla="*/ 1637632 h 1696851"/>
              <a:gd name="connsiteX8-257" fmla="*/ 877401 w 1169120"/>
              <a:gd name="connsiteY8-258" fmla="*/ 1676889 h 1696851"/>
              <a:gd name="connsiteX9-259" fmla="*/ 73647 w 1169120"/>
              <a:gd name="connsiteY9-260" fmla="*/ 1665521 h 1696851"/>
              <a:gd name="connsiteX0-261" fmla="*/ 73647 w 1169120"/>
              <a:gd name="connsiteY0-262" fmla="*/ 1651085 h 1682415"/>
              <a:gd name="connsiteX1-263" fmla="*/ 52777 w 1169120"/>
              <a:gd name="connsiteY1-264" fmla="*/ 1301499 h 1682415"/>
              <a:gd name="connsiteX2-265" fmla="*/ 217761 w 1169120"/>
              <a:gd name="connsiteY2-266" fmla="*/ 1005221 h 1682415"/>
              <a:gd name="connsiteX3-267" fmla="*/ 452550 w 1169120"/>
              <a:gd name="connsiteY3-268" fmla="*/ 213466 h 1682415"/>
              <a:gd name="connsiteX4-269" fmla="*/ 789736 w 1169120"/>
              <a:gd name="connsiteY4-270" fmla="*/ 50471 h 1682415"/>
              <a:gd name="connsiteX5-271" fmla="*/ 830539 w 1169120"/>
              <a:gd name="connsiteY5-272" fmla="*/ 967203 h 1682415"/>
              <a:gd name="connsiteX6-273" fmla="*/ 1003793 w 1169120"/>
              <a:gd name="connsiteY6-274" fmla="*/ 1311855 h 1682415"/>
              <a:gd name="connsiteX7-275" fmla="*/ 1166890 w 1169120"/>
              <a:gd name="connsiteY7-276" fmla="*/ 1623196 h 1682415"/>
              <a:gd name="connsiteX8-277" fmla="*/ 877401 w 1169120"/>
              <a:gd name="connsiteY8-278" fmla="*/ 1662453 h 1682415"/>
              <a:gd name="connsiteX9-279" fmla="*/ 73647 w 1169120"/>
              <a:gd name="connsiteY9-280" fmla="*/ 1651085 h 1682415"/>
              <a:gd name="connsiteX0-281" fmla="*/ 79315 w 1174788"/>
              <a:gd name="connsiteY0-282" fmla="*/ 1651977 h 1683307"/>
              <a:gd name="connsiteX1-283" fmla="*/ 58445 w 1174788"/>
              <a:gd name="connsiteY1-284" fmla="*/ 1302391 h 1683307"/>
              <a:gd name="connsiteX2-285" fmla="*/ 334605 w 1174788"/>
              <a:gd name="connsiteY2-286" fmla="*/ 1037140 h 1683307"/>
              <a:gd name="connsiteX3-287" fmla="*/ 458218 w 1174788"/>
              <a:gd name="connsiteY3-288" fmla="*/ 214358 h 1683307"/>
              <a:gd name="connsiteX4-289" fmla="*/ 795404 w 1174788"/>
              <a:gd name="connsiteY4-290" fmla="*/ 51363 h 1683307"/>
              <a:gd name="connsiteX5-291" fmla="*/ 836207 w 1174788"/>
              <a:gd name="connsiteY5-292" fmla="*/ 968095 h 1683307"/>
              <a:gd name="connsiteX6-293" fmla="*/ 1009461 w 1174788"/>
              <a:gd name="connsiteY6-294" fmla="*/ 1312747 h 1683307"/>
              <a:gd name="connsiteX7-295" fmla="*/ 1172558 w 1174788"/>
              <a:gd name="connsiteY7-296" fmla="*/ 1624088 h 1683307"/>
              <a:gd name="connsiteX8-297" fmla="*/ 883069 w 1174788"/>
              <a:gd name="connsiteY8-298" fmla="*/ 1663345 h 1683307"/>
              <a:gd name="connsiteX9-299" fmla="*/ 79315 w 1174788"/>
              <a:gd name="connsiteY9-300" fmla="*/ 1651977 h 1683307"/>
              <a:gd name="connsiteX0-301" fmla="*/ 79315 w 1174788"/>
              <a:gd name="connsiteY0-302" fmla="*/ 1687891 h 1719221"/>
              <a:gd name="connsiteX1-303" fmla="*/ 58445 w 1174788"/>
              <a:gd name="connsiteY1-304" fmla="*/ 1338305 h 1719221"/>
              <a:gd name="connsiteX2-305" fmla="*/ 334605 w 1174788"/>
              <a:gd name="connsiteY2-306" fmla="*/ 1073054 h 1719221"/>
              <a:gd name="connsiteX3-307" fmla="*/ 458218 w 1174788"/>
              <a:gd name="connsiteY3-308" fmla="*/ 250272 h 1719221"/>
              <a:gd name="connsiteX4-309" fmla="*/ 742142 w 1174788"/>
              <a:gd name="connsiteY4-310" fmla="*/ 45021 h 1719221"/>
              <a:gd name="connsiteX5-311" fmla="*/ 836207 w 1174788"/>
              <a:gd name="connsiteY5-312" fmla="*/ 1004009 h 1719221"/>
              <a:gd name="connsiteX6-313" fmla="*/ 1009461 w 1174788"/>
              <a:gd name="connsiteY6-314" fmla="*/ 1348661 h 1719221"/>
              <a:gd name="connsiteX7-315" fmla="*/ 1172558 w 1174788"/>
              <a:gd name="connsiteY7-316" fmla="*/ 1660002 h 1719221"/>
              <a:gd name="connsiteX8-317" fmla="*/ 883069 w 1174788"/>
              <a:gd name="connsiteY8-318" fmla="*/ 1699259 h 1719221"/>
              <a:gd name="connsiteX9-319" fmla="*/ 79315 w 1174788"/>
              <a:gd name="connsiteY9-320" fmla="*/ 1687891 h 1719221"/>
              <a:gd name="connsiteX0-321" fmla="*/ 79315 w 1174788"/>
              <a:gd name="connsiteY0-322" fmla="*/ 1687891 h 1719221"/>
              <a:gd name="connsiteX1-323" fmla="*/ 58445 w 1174788"/>
              <a:gd name="connsiteY1-324" fmla="*/ 1338305 h 1719221"/>
              <a:gd name="connsiteX2-325" fmla="*/ 334605 w 1174788"/>
              <a:gd name="connsiteY2-326" fmla="*/ 1073054 h 1719221"/>
              <a:gd name="connsiteX3-327" fmla="*/ 458218 w 1174788"/>
              <a:gd name="connsiteY3-328" fmla="*/ 250272 h 1719221"/>
              <a:gd name="connsiteX4-329" fmla="*/ 742142 w 1174788"/>
              <a:gd name="connsiteY4-330" fmla="*/ 45021 h 1719221"/>
              <a:gd name="connsiteX5-331" fmla="*/ 836207 w 1174788"/>
              <a:gd name="connsiteY5-332" fmla="*/ 1004009 h 1719221"/>
              <a:gd name="connsiteX6-333" fmla="*/ 977215 w 1174788"/>
              <a:gd name="connsiteY6-334" fmla="*/ 1469397 h 1719221"/>
              <a:gd name="connsiteX7-335" fmla="*/ 1172558 w 1174788"/>
              <a:gd name="connsiteY7-336" fmla="*/ 1660002 h 1719221"/>
              <a:gd name="connsiteX8-337" fmla="*/ 883069 w 1174788"/>
              <a:gd name="connsiteY8-338" fmla="*/ 1699259 h 1719221"/>
              <a:gd name="connsiteX9-339" fmla="*/ 79315 w 1174788"/>
              <a:gd name="connsiteY9-340" fmla="*/ 1687891 h 1719221"/>
              <a:gd name="connsiteX0-341" fmla="*/ 79315 w 1174788"/>
              <a:gd name="connsiteY0-342" fmla="*/ 1699689 h 1731019"/>
              <a:gd name="connsiteX1-343" fmla="*/ 58445 w 1174788"/>
              <a:gd name="connsiteY1-344" fmla="*/ 1350103 h 1731019"/>
              <a:gd name="connsiteX2-345" fmla="*/ 334605 w 1174788"/>
              <a:gd name="connsiteY2-346" fmla="*/ 1084852 h 1731019"/>
              <a:gd name="connsiteX3-347" fmla="*/ 458218 w 1174788"/>
              <a:gd name="connsiteY3-348" fmla="*/ 262070 h 1731019"/>
              <a:gd name="connsiteX4-349" fmla="*/ 742142 w 1174788"/>
              <a:gd name="connsiteY4-350" fmla="*/ 56819 h 1731019"/>
              <a:gd name="connsiteX5-351" fmla="*/ 735627 w 1174788"/>
              <a:gd name="connsiteY5-352" fmla="*/ 1182394 h 1731019"/>
              <a:gd name="connsiteX6-353" fmla="*/ 977215 w 1174788"/>
              <a:gd name="connsiteY6-354" fmla="*/ 1481195 h 1731019"/>
              <a:gd name="connsiteX7-355" fmla="*/ 1172558 w 1174788"/>
              <a:gd name="connsiteY7-356" fmla="*/ 1671800 h 1731019"/>
              <a:gd name="connsiteX8-357" fmla="*/ 883069 w 1174788"/>
              <a:gd name="connsiteY8-358" fmla="*/ 1711057 h 1731019"/>
              <a:gd name="connsiteX9-359" fmla="*/ 79315 w 1174788"/>
              <a:gd name="connsiteY9-360" fmla="*/ 1699689 h 1731019"/>
              <a:gd name="connsiteX0-361" fmla="*/ 79315 w 1174788"/>
              <a:gd name="connsiteY0-362" fmla="*/ 1476642 h 1507972"/>
              <a:gd name="connsiteX1-363" fmla="*/ 58445 w 1174788"/>
              <a:gd name="connsiteY1-364" fmla="*/ 1127056 h 1507972"/>
              <a:gd name="connsiteX2-365" fmla="*/ 334605 w 1174788"/>
              <a:gd name="connsiteY2-366" fmla="*/ 861805 h 1507972"/>
              <a:gd name="connsiteX3-367" fmla="*/ 458218 w 1174788"/>
              <a:gd name="connsiteY3-368" fmla="*/ 39023 h 1507972"/>
              <a:gd name="connsiteX4-369" fmla="*/ 581889 w 1174788"/>
              <a:gd name="connsiteY4-370" fmla="*/ 217362 h 1507972"/>
              <a:gd name="connsiteX5-371" fmla="*/ 735627 w 1174788"/>
              <a:gd name="connsiteY5-372" fmla="*/ 959347 h 1507972"/>
              <a:gd name="connsiteX6-373" fmla="*/ 977215 w 1174788"/>
              <a:gd name="connsiteY6-374" fmla="*/ 1258148 h 1507972"/>
              <a:gd name="connsiteX7-375" fmla="*/ 1172558 w 1174788"/>
              <a:gd name="connsiteY7-376" fmla="*/ 1448753 h 1507972"/>
              <a:gd name="connsiteX8-377" fmla="*/ 883069 w 1174788"/>
              <a:gd name="connsiteY8-378" fmla="*/ 1488010 h 1507972"/>
              <a:gd name="connsiteX9-379" fmla="*/ 79315 w 1174788"/>
              <a:gd name="connsiteY9-380" fmla="*/ 1476642 h 1507972"/>
              <a:gd name="connsiteX0-381" fmla="*/ 79315 w 1174788"/>
              <a:gd name="connsiteY0-382" fmla="*/ 1312172 h 1343502"/>
              <a:gd name="connsiteX1-383" fmla="*/ 58445 w 1174788"/>
              <a:gd name="connsiteY1-384" fmla="*/ 962586 h 1343502"/>
              <a:gd name="connsiteX2-385" fmla="*/ 334605 w 1174788"/>
              <a:gd name="connsiteY2-386" fmla="*/ 697335 h 1343502"/>
              <a:gd name="connsiteX3-387" fmla="*/ 382358 w 1174788"/>
              <a:gd name="connsiteY3-388" fmla="*/ 130732 h 1343502"/>
              <a:gd name="connsiteX4-389" fmla="*/ 581889 w 1174788"/>
              <a:gd name="connsiteY4-390" fmla="*/ 52892 h 1343502"/>
              <a:gd name="connsiteX5-391" fmla="*/ 735627 w 1174788"/>
              <a:gd name="connsiteY5-392" fmla="*/ 794877 h 1343502"/>
              <a:gd name="connsiteX6-393" fmla="*/ 977215 w 1174788"/>
              <a:gd name="connsiteY6-394" fmla="*/ 1093678 h 1343502"/>
              <a:gd name="connsiteX7-395" fmla="*/ 1172558 w 1174788"/>
              <a:gd name="connsiteY7-396" fmla="*/ 1284283 h 1343502"/>
              <a:gd name="connsiteX8-397" fmla="*/ 883069 w 1174788"/>
              <a:gd name="connsiteY8-398" fmla="*/ 1323540 h 1343502"/>
              <a:gd name="connsiteX9-399" fmla="*/ 79315 w 1174788"/>
              <a:gd name="connsiteY9-400" fmla="*/ 1312172 h 1343502"/>
              <a:gd name="connsiteX0-401" fmla="*/ 85242 w 1180715"/>
              <a:gd name="connsiteY0-402" fmla="*/ 1316016 h 1347346"/>
              <a:gd name="connsiteX1-403" fmla="*/ 64372 w 1180715"/>
              <a:gd name="connsiteY1-404" fmla="*/ 966430 h 1347346"/>
              <a:gd name="connsiteX2-405" fmla="*/ 448420 w 1180715"/>
              <a:gd name="connsiteY2-406" fmla="*/ 798673 h 1347346"/>
              <a:gd name="connsiteX3-407" fmla="*/ 388285 w 1180715"/>
              <a:gd name="connsiteY3-408" fmla="*/ 134576 h 1347346"/>
              <a:gd name="connsiteX4-409" fmla="*/ 587816 w 1180715"/>
              <a:gd name="connsiteY4-410" fmla="*/ 56736 h 1347346"/>
              <a:gd name="connsiteX5-411" fmla="*/ 741554 w 1180715"/>
              <a:gd name="connsiteY5-412" fmla="*/ 798721 h 1347346"/>
              <a:gd name="connsiteX6-413" fmla="*/ 983142 w 1180715"/>
              <a:gd name="connsiteY6-414" fmla="*/ 1097522 h 1347346"/>
              <a:gd name="connsiteX7-415" fmla="*/ 1178485 w 1180715"/>
              <a:gd name="connsiteY7-416" fmla="*/ 1288127 h 1347346"/>
              <a:gd name="connsiteX8-417" fmla="*/ 888996 w 1180715"/>
              <a:gd name="connsiteY8-418" fmla="*/ 1327384 h 1347346"/>
              <a:gd name="connsiteX9-419" fmla="*/ 85242 w 1180715"/>
              <a:gd name="connsiteY9-420" fmla="*/ 1316016 h 1347346"/>
              <a:gd name="connsiteX0-421" fmla="*/ 41950 w 1137423"/>
              <a:gd name="connsiteY0-422" fmla="*/ 1316016 h 1333900"/>
              <a:gd name="connsiteX1-423" fmla="*/ 143928 w 1137423"/>
              <a:gd name="connsiteY1-424" fmla="*/ 1160066 h 1333900"/>
              <a:gd name="connsiteX2-425" fmla="*/ 405128 w 1137423"/>
              <a:gd name="connsiteY2-426" fmla="*/ 798673 h 1333900"/>
              <a:gd name="connsiteX3-427" fmla="*/ 344993 w 1137423"/>
              <a:gd name="connsiteY3-428" fmla="*/ 134576 h 1333900"/>
              <a:gd name="connsiteX4-429" fmla="*/ 544524 w 1137423"/>
              <a:gd name="connsiteY4-430" fmla="*/ 56736 h 1333900"/>
              <a:gd name="connsiteX5-431" fmla="*/ 698262 w 1137423"/>
              <a:gd name="connsiteY5-432" fmla="*/ 798721 h 1333900"/>
              <a:gd name="connsiteX6-433" fmla="*/ 939850 w 1137423"/>
              <a:gd name="connsiteY6-434" fmla="*/ 1097522 h 1333900"/>
              <a:gd name="connsiteX7-435" fmla="*/ 1135193 w 1137423"/>
              <a:gd name="connsiteY7-436" fmla="*/ 1288127 h 1333900"/>
              <a:gd name="connsiteX8-437" fmla="*/ 845704 w 1137423"/>
              <a:gd name="connsiteY8-438" fmla="*/ 1327384 h 1333900"/>
              <a:gd name="connsiteX9-439" fmla="*/ 41950 w 1137423"/>
              <a:gd name="connsiteY9-440" fmla="*/ 1316016 h 1333900"/>
              <a:gd name="connsiteX0-441" fmla="*/ 42360 w 1137833"/>
              <a:gd name="connsiteY0-442" fmla="*/ 1316016 h 1336130"/>
              <a:gd name="connsiteX1-443" fmla="*/ 142604 w 1137833"/>
              <a:gd name="connsiteY1-444" fmla="*/ 1125836 h 1336130"/>
              <a:gd name="connsiteX2-445" fmla="*/ 405538 w 1137833"/>
              <a:gd name="connsiteY2-446" fmla="*/ 798673 h 1336130"/>
              <a:gd name="connsiteX3-447" fmla="*/ 345403 w 1137833"/>
              <a:gd name="connsiteY3-448" fmla="*/ 134576 h 1336130"/>
              <a:gd name="connsiteX4-449" fmla="*/ 544934 w 1137833"/>
              <a:gd name="connsiteY4-450" fmla="*/ 56736 h 1336130"/>
              <a:gd name="connsiteX5-451" fmla="*/ 698672 w 1137833"/>
              <a:gd name="connsiteY5-452" fmla="*/ 798721 h 1336130"/>
              <a:gd name="connsiteX6-453" fmla="*/ 940260 w 1137833"/>
              <a:gd name="connsiteY6-454" fmla="*/ 1097522 h 1336130"/>
              <a:gd name="connsiteX7-455" fmla="*/ 1135603 w 1137833"/>
              <a:gd name="connsiteY7-456" fmla="*/ 1288127 h 1336130"/>
              <a:gd name="connsiteX8-457" fmla="*/ 846114 w 1137833"/>
              <a:gd name="connsiteY8-458" fmla="*/ 1327384 h 1336130"/>
              <a:gd name="connsiteX9-459" fmla="*/ 42360 w 1137833"/>
              <a:gd name="connsiteY9-460" fmla="*/ 1316016 h 1336130"/>
              <a:gd name="connsiteX0-461" fmla="*/ 55448 w 1150921"/>
              <a:gd name="connsiteY0-462" fmla="*/ 1316016 h 1340267"/>
              <a:gd name="connsiteX1-463" fmla="*/ 108235 w 1150921"/>
              <a:gd name="connsiteY1-464" fmla="*/ 1065658 h 1340267"/>
              <a:gd name="connsiteX2-465" fmla="*/ 418626 w 1150921"/>
              <a:gd name="connsiteY2-466" fmla="*/ 798673 h 1340267"/>
              <a:gd name="connsiteX3-467" fmla="*/ 358491 w 1150921"/>
              <a:gd name="connsiteY3-468" fmla="*/ 134576 h 1340267"/>
              <a:gd name="connsiteX4-469" fmla="*/ 558022 w 1150921"/>
              <a:gd name="connsiteY4-470" fmla="*/ 56736 h 1340267"/>
              <a:gd name="connsiteX5-471" fmla="*/ 711760 w 1150921"/>
              <a:gd name="connsiteY5-472" fmla="*/ 798721 h 1340267"/>
              <a:gd name="connsiteX6-473" fmla="*/ 953348 w 1150921"/>
              <a:gd name="connsiteY6-474" fmla="*/ 1097522 h 1340267"/>
              <a:gd name="connsiteX7-475" fmla="*/ 1148691 w 1150921"/>
              <a:gd name="connsiteY7-476" fmla="*/ 1288127 h 1340267"/>
              <a:gd name="connsiteX8-477" fmla="*/ 859202 w 1150921"/>
              <a:gd name="connsiteY8-478" fmla="*/ 1327384 h 1340267"/>
              <a:gd name="connsiteX9-479" fmla="*/ 55448 w 1150921"/>
              <a:gd name="connsiteY9-480" fmla="*/ 1316016 h 134026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150921" h="1340267">
                <a:moveTo>
                  <a:pt x="55448" y="1316016"/>
                </a:moveTo>
                <a:cubicBezTo>
                  <a:pt x="-69713" y="1272395"/>
                  <a:pt x="47705" y="1151882"/>
                  <a:pt x="108235" y="1065658"/>
                </a:cubicBezTo>
                <a:cubicBezTo>
                  <a:pt x="168765" y="979434"/>
                  <a:pt x="376917" y="953853"/>
                  <a:pt x="418626" y="798673"/>
                </a:cubicBezTo>
                <a:cubicBezTo>
                  <a:pt x="460335" y="643493"/>
                  <a:pt x="335258" y="258232"/>
                  <a:pt x="358491" y="134576"/>
                </a:cubicBezTo>
                <a:cubicBezTo>
                  <a:pt x="381724" y="10920"/>
                  <a:pt x="499144" y="-53955"/>
                  <a:pt x="558022" y="56736"/>
                </a:cubicBezTo>
                <a:cubicBezTo>
                  <a:pt x="616900" y="167427"/>
                  <a:pt x="645872" y="625257"/>
                  <a:pt x="711760" y="798721"/>
                </a:cubicBezTo>
                <a:cubicBezTo>
                  <a:pt x="777648" y="972185"/>
                  <a:pt x="880526" y="1015954"/>
                  <a:pt x="953348" y="1097522"/>
                </a:cubicBezTo>
                <a:cubicBezTo>
                  <a:pt x="1026170" y="1179090"/>
                  <a:pt x="1127797" y="1232821"/>
                  <a:pt x="1148691" y="1288127"/>
                </a:cubicBezTo>
                <a:cubicBezTo>
                  <a:pt x="1169585" y="1343433"/>
                  <a:pt x="1041409" y="1322736"/>
                  <a:pt x="859202" y="1327384"/>
                </a:cubicBezTo>
                <a:cubicBezTo>
                  <a:pt x="676995" y="1332032"/>
                  <a:pt x="180609" y="1359637"/>
                  <a:pt x="55448" y="1316016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152400" sx="109000" sy="10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i-FI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i-FI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53BBB729-C2C9-4C1B-97D5-82CC42921427}"/>
              </a:ext>
            </a:extLst>
          </p:cNvPr>
          <p:cNvGrpSpPr/>
          <p:nvPr/>
        </p:nvGrpSpPr>
        <p:grpSpPr>
          <a:xfrm>
            <a:off x="3775075" y="2874007"/>
            <a:ext cx="1539547" cy="2142974"/>
            <a:chOff x="3775075" y="2874007"/>
            <a:chExt cx="1539547" cy="2142974"/>
          </a:xfrm>
        </p:grpSpPr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7DC7814E-6B8A-469B-81AD-FA779B1640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75075" y="2874007"/>
              <a:ext cx="1392177" cy="198785"/>
            </a:xfrm>
            <a:prstGeom prst="straightConnector1">
              <a:avLst/>
            </a:prstGeom>
            <a:ln w="31750">
              <a:solidFill>
                <a:srgbClr val="FF826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2AE2F7E5-F0FB-4509-8476-5AA581CD372C}"/>
                </a:ext>
              </a:extLst>
            </p:cNvPr>
            <p:cNvCxnSpPr>
              <a:cxnSpLocks/>
            </p:cNvCxnSpPr>
            <p:nvPr/>
          </p:nvCxnSpPr>
          <p:spPr>
            <a:xfrm>
              <a:off x="3805147" y="3728790"/>
              <a:ext cx="1509475" cy="212346"/>
            </a:xfrm>
            <a:prstGeom prst="straightConnector1">
              <a:avLst/>
            </a:prstGeom>
            <a:ln w="31750">
              <a:solidFill>
                <a:srgbClr val="FF826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5B45A30F-2FD7-4254-B332-8A9C2A6219F8}"/>
                </a:ext>
              </a:extLst>
            </p:cNvPr>
            <p:cNvCxnSpPr>
              <a:cxnSpLocks/>
            </p:cNvCxnSpPr>
            <p:nvPr/>
          </p:nvCxnSpPr>
          <p:spPr>
            <a:xfrm>
              <a:off x="3992008" y="4468077"/>
              <a:ext cx="1322614" cy="548904"/>
            </a:xfrm>
            <a:prstGeom prst="straightConnector1">
              <a:avLst/>
            </a:prstGeom>
            <a:ln w="31750">
              <a:solidFill>
                <a:srgbClr val="FF826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7268FD4F-0D69-4922-B995-4D9F9CFC2BE8}"/>
              </a:ext>
            </a:extLst>
          </p:cNvPr>
          <p:cNvGrpSpPr/>
          <p:nvPr/>
        </p:nvGrpSpPr>
        <p:grpSpPr>
          <a:xfrm>
            <a:off x="6172200" y="2658276"/>
            <a:ext cx="1476375" cy="2746419"/>
            <a:chOff x="6172200" y="2658276"/>
            <a:chExt cx="1476375" cy="2746419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3E5C0EA-CF56-4808-80E9-AF63CFE79BD6}"/>
                </a:ext>
              </a:extLst>
            </p:cNvPr>
            <p:cNvSpPr/>
            <p:nvPr/>
          </p:nvSpPr>
          <p:spPr>
            <a:xfrm>
              <a:off x="6276975" y="2658276"/>
              <a:ext cx="1362075" cy="1323174"/>
            </a:xfrm>
            <a:custGeom>
              <a:avLst/>
              <a:gdLst>
                <a:gd name="connsiteX0" fmla="*/ 0 w 1362075"/>
                <a:gd name="connsiteY0" fmla="*/ 27774 h 1323174"/>
                <a:gd name="connsiteX1" fmla="*/ 571500 w 1362075"/>
                <a:gd name="connsiteY1" fmla="*/ 170649 h 1323174"/>
                <a:gd name="connsiteX2" fmla="*/ 1362075 w 1362075"/>
                <a:gd name="connsiteY2" fmla="*/ 1323174 h 132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2075" h="1323174">
                  <a:moveTo>
                    <a:pt x="0" y="27774"/>
                  </a:moveTo>
                  <a:cubicBezTo>
                    <a:pt x="172244" y="-8739"/>
                    <a:pt x="344488" y="-45251"/>
                    <a:pt x="571500" y="170649"/>
                  </a:cubicBezTo>
                  <a:cubicBezTo>
                    <a:pt x="798512" y="386549"/>
                    <a:pt x="1080293" y="854861"/>
                    <a:pt x="1362075" y="1323174"/>
                  </a:cubicBezTo>
                </a:path>
              </a:pathLst>
            </a:custGeom>
            <a:noFill/>
            <a:ln w="38100">
              <a:solidFill>
                <a:srgbClr val="FFFF00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BF06A313-2CB3-4B65-B486-87BDCFC0E999}"/>
                </a:ext>
              </a:extLst>
            </p:cNvPr>
            <p:cNvSpPr/>
            <p:nvPr/>
          </p:nvSpPr>
          <p:spPr>
            <a:xfrm>
              <a:off x="6172200" y="3971925"/>
              <a:ext cx="1476375" cy="9525"/>
            </a:xfrm>
            <a:custGeom>
              <a:avLst/>
              <a:gdLst>
                <a:gd name="connsiteX0" fmla="*/ 0 w 1476375"/>
                <a:gd name="connsiteY0" fmla="*/ 0 h 9525"/>
                <a:gd name="connsiteX1" fmla="*/ 1476375 w 1476375"/>
                <a:gd name="connsiteY1" fmla="*/ 9525 h 9525"/>
                <a:gd name="connsiteX2" fmla="*/ 1476375 w 1476375"/>
                <a:gd name="connsiteY2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6375" h="9525">
                  <a:moveTo>
                    <a:pt x="0" y="0"/>
                  </a:moveTo>
                  <a:lnTo>
                    <a:pt x="1476375" y="9525"/>
                  </a:lnTo>
                  <a:lnTo>
                    <a:pt x="1476375" y="9525"/>
                  </a:lnTo>
                </a:path>
              </a:pathLst>
            </a:custGeom>
            <a:noFill/>
            <a:ln w="38100">
              <a:solidFill>
                <a:srgbClr val="FFFF00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E51D4D7C-50A9-4B94-AB40-A8334D307577}"/>
                </a:ext>
              </a:extLst>
            </p:cNvPr>
            <p:cNvSpPr/>
            <p:nvPr/>
          </p:nvSpPr>
          <p:spPr>
            <a:xfrm>
              <a:off x="6197992" y="3991981"/>
              <a:ext cx="1447800" cy="1412714"/>
            </a:xfrm>
            <a:custGeom>
              <a:avLst/>
              <a:gdLst>
                <a:gd name="connsiteX0" fmla="*/ 0 w 1447800"/>
                <a:gd name="connsiteY0" fmla="*/ 1333500 h 1412714"/>
                <a:gd name="connsiteX1" fmla="*/ 1066800 w 1447800"/>
                <a:gd name="connsiteY1" fmla="*/ 1266825 h 1412714"/>
                <a:gd name="connsiteX2" fmla="*/ 1447800 w 1447800"/>
                <a:gd name="connsiteY2" fmla="*/ 0 h 14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7800" h="1412714">
                  <a:moveTo>
                    <a:pt x="0" y="1333500"/>
                  </a:moveTo>
                  <a:cubicBezTo>
                    <a:pt x="412750" y="1411287"/>
                    <a:pt x="825500" y="1489075"/>
                    <a:pt x="1066800" y="1266825"/>
                  </a:cubicBezTo>
                  <a:cubicBezTo>
                    <a:pt x="1308100" y="1044575"/>
                    <a:pt x="1393825" y="60325"/>
                    <a:pt x="1447800" y="0"/>
                  </a:cubicBezTo>
                </a:path>
              </a:pathLst>
            </a:custGeom>
            <a:noFill/>
            <a:ln w="38100">
              <a:solidFill>
                <a:srgbClr val="FFFF00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3661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1D3C58"/>
                </a:solidFill>
              </a:rPr>
              <a:t>RELATED WORK</a:t>
            </a:r>
            <a:endParaRPr lang="en-US" dirty="0">
              <a:solidFill>
                <a:srgbClr val="1D3C58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631EC96-C06B-431C-8739-95C52F9C8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99" y="2066192"/>
            <a:ext cx="2193223" cy="207580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06C49D-6E0D-45ED-B6AF-97E96DCA5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1204" y="2066192"/>
            <a:ext cx="2956466" cy="207580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B1CF740-43B2-40B4-BC45-577216016781}"/>
              </a:ext>
            </a:extLst>
          </p:cNvPr>
          <p:cNvSpPr txBox="1"/>
          <p:nvPr/>
        </p:nvSpPr>
        <p:spPr>
          <a:xfrm>
            <a:off x="261298" y="4142000"/>
            <a:ext cx="2193223" cy="312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bg1"/>
                </a:solidFill>
                <a:latin typeface="Roboto Cn" pitchFamily="2" charset="0"/>
              </a:rPr>
              <a:t>[</a:t>
            </a:r>
            <a:r>
              <a:rPr lang="en-US" altLang="zh-CN" sz="1800" dirty="0" err="1">
                <a:solidFill>
                  <a:schemeClr val="bg1"/>
                </a:solidFill>
                <a:latin typeface="Roboto Cn" pitchFamily="2" charset="0"/>
              </a:rPr>
              <a:t>Aittala</a:t>
            </a:r>
            <a:r>
              <a:rPr lang="en-US" altLang="zh-CN" sz="1800" dirty="0">
                <a:solidFill>
                  <a:schemeClr val="bg1"/>
                </a:solidFill>
                <a:latin typeface="Roboto Cn" pitchFamily="2" charset="0"/>
              </a:rPr>
              <a:t> et al. 2015]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AE2FBDB-F961-44DC-9AFA-B71AF2E58305}"/>
              </a:ext>
            </a:extLst>
          </p:cNvPr>
          <p:cNvSpPr txBox="1"/>
          <p:nvPr/>
        </p:nvSpPr>
        <p:spPr>
          <a:xfrm>
            <a:off x="3082825" y="4142000"/>
            <a:ext cx="2193223" cy="312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bg1"/>
                </a:solidFill>
                <a:latin typeface="Roboto Cn" pitchFamily="2" charset="0"/>
              </a:rPr>
              <a:t>[</a:t>
            </a:r>
            <a:r>
              <a:rPr lang="en-US" altLang="zh-CN" sz="1800" dirty="0" err="1">
                <a:solidFill>
                  <a:schemeClr val="bg1"/>
                </a:solidFill>
                <a:latin typeface="Roboto Cn" pitchFamily="2" charset="0"/>
              </a:rPr>
              <a:t>Aittala</a:t>
            </a:r>
            <a:r>
              <a:rPr lang="en-US" altLang="zh-CN" sz="1800" dirty="0">
                <a:solidFill>
                  <a:schemeClr val="bg1"/>
                </a:solidFill>
                <a:latin typeface="Roboto Cn" pitchFamily="2" charset="0"/>
              </a:rPr>
              <a:t> et al. 2016]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9830A1DA-3804-499D-952F-FE1B1C9020E5}"/>
              </a:ext>
            </a:extLst>
          </p:cNvPr>
          <p:cNvGrpSpPr/>
          <p:nvPr/>
        </p:nvGrpSpPr>
        <p:grpSpPr>
          <a:xfrm>
            <a:off x="5904353" y="2068012"/>
            <a:ext cx="3934239" cy="2381575"/>
            <a:chOff x="5904353" y="2068012"/>
            <a:chExt cx="3934239" cy="2381575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869534E-DCCA-4BCB-BD68-694FC0569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04353" y="2068012"/>
              <a:ext cx="3934239" cy="2075810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1291CDC-42C0-4E6B-9002-E690C55AA874}"/>
                </a:ext>
              </a:extLst>
            </p:cNvPr>
            <p:cNvSpPr txBox="1"/>
            <p:nvPr/>
          </p:nvSpPr>
          <p:spPr>
            <a:xfrm>
              <a:off x="6774860" y="4137297"/>
              <a:ext cx="2193223" cy="3122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chemeClr val="bg1"/>
                  </a:solidFill>
                  <a:latin typeface="Roboto Cn" pitchFamily="2" charset="0"/>
                </a:rPr>
                <a:t>[</a:t>
              </a:r>
              <a:r>
                <a:rPr lang="en-US" altLang="zh-CN" sz="1800" dirty="0" err="1">
                  <a:solidFill>
                    <a:schemeClr val="bg1"/>
                  </a:solidFill>
                  <a:latin typeface="Roboto Cn" pitchFamily="2" charset="0"/>
                </a:rPr>
                <a:t>Henzler</a:t>
              </a:r>
              <a:r>
                <a:rPr lang="en-US" altLang="zh-CN" sz="1800" dirty="0">
                  <a:solidFill>
                    <a:schemeClr val="bg1"/>
                  </a:solidFill>
                  <a:latin typeface="Roboto Cn" pitchFamily="2" charset="0"/>
                </a:rPr>
                <a:t> et al. 2021]</a:t>
              </a:r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D9DDD10-115F-47FF-AFB8-E9F20B9DCF58}"/>
              </a:ext>
            </a:extLst>
          </p:cNvPr>
          <p:cNvSpPr txBox="1">
            <a:spLocks/>
          </p:cNvSpPr>
          <p:nvPr/>
        </p:nvSpPr>
        <p:spPr>
          <a:xfrm>
            <a:off x="850557" y="1529863"/>
            <a:ext cx="618545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600" dirty="0"/>
              <a:t>Texture-like assumption</a:t>
            </a:r>
            <a:endParaRPr lang="en-US" dirty="0">
              <a:solidFill>
                <a:srgbClr val="FF8261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F279DE5-4B10-4CAC-A899-131C1E01EAD8}"/>
              </a:ext>
            </a:extLst>
          </p:cNvPr>
          <p:cNvSpPr txBox="1">
            <a:spLocks/>
          </p:cNvSpPr>
          <p:nvPr/>
        </p:nvSpPr>
        <p:spPr>
          <a:xfrm>
            <a:off x="7216985" y="5162306"/>
            <a:ext cx="3934240" cy="10559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dirty="0"/>
              <a:t>The applied </a:t>
            </a:r>
            <a:r>
              <a:rPr lang="en-US" sz="2600" dirty="0">
                <a:solidFill>
                  <a:srgbClr val="FF8261"/>
                </a:solidFill>
              </a:rPr>
              <a:t>range</a:t>
            </a:r>
            <a:r>
              <a:rPr lang="en-US" sz="2600" dirty="0"/>
              <a:t> of these methods is </a:t>
            </a:r>
            <a:r>
              <a:rPr lang="en-US" sz="2600" dirty="0">
                <a:solidFill>
                  <a:srgbClr val="FF8261"/>
                </a:solidFill>
              </a:rPr>
              <a:t>limited!</a:t>
            </a:r>
            <a:endParaRPr lang="en-US" dirty="0">
              <a:solidFill>
                <a:srgbClr val="FF8261"/>
              </a:solidFill>
            </a:endParaRPr>
          </a:p>
        </p:txBody>
      </p:sp>
      <p:sp>
        <p:nvSpPr>
          <p:cNvPr id="17" name="箭头: 虚尾 16">
            <a:extLst>
              <a:ext uri="{FF2B5EF4-FFF2-40B4-BE49-F238E27FC236}">
                <a16:creationId xmlns:a16="http://schemas.microsoft.com/office/drawing/2014/main" id="{FDFB5341-BB1D-4263-933D-719645FA0C76}"/>
              </a:ext>
            </a:extLst>
          </p:cNvPr>
          <p:cNvSpPr/>
          <p:nvPr/>
        </p:nvSpPr>
        <p:spPr>
          <a:xfrm>
            <a:off x="4965039" y="5157183"/>
            <a:ext cx="2070971" cy="642026"/>
          </a:xfrm>
          <a:prstGeom prst="stripedRightArrow">
            <a:avLst/>
          </a:prstGeom>
          <a:solidFill>
            <a:srgbClr val="FF82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122DD7A-B50A-4BC3-A6F4-B196A20E1D0A}"/>
              </a:ext>
            </a:extLst>
          </p:cNvPr>
          <p:cNvGrpSpPr/>
          <p:nvPr/>
        </p:nvGrpSpPr>
        <p:grpSpPr>
          <a:xfrm>
            <a:off x="261298" y="4464493"/>
            <a:ext cx="4626762" cy="2146056"/>
            <a:chOff x="261298" y="4464493"/>
            <a:chExt cx="4626762" cy="2146056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001B3346-83F0-48D6-8074-BA07FD8E3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024799" y="4464493"/>
              <a:ext cx="2863261" cy="2146056"/>
            </a:xfrm>
            <a:prstGeom prst="rect">
              <a:avLst/>
            </a:prstGeom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373DE94-7224-49B8-BDFE-EB347DC0C09A}"/>
                </a:ext>
              </a:extLst>
            </p:cNvPr>
            <p:cNvSpPr txBox="1"/>
            <p:nvPr/>
          </p:nvSpPr>
          <p:spPr>
            <a:xfrm>
              <a:off x="261298" y="5214355"/>
              <a:ext cx="1763502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chemeClr val="bg1"/>
                  </a:solidFill>
                  <a:latin typeface="Roboto Cn" pitchFamily="2" charset="0"/>
                </a:rPr>
                <a:t>Do not satisfy the assumption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6399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1D3C58"/>
                </a:solidFill>
              </a:rPr>
              <a:t>RELATED WORK</a:t>
            </a:r>
            <a:endParaRPr lang="en-US" dirty="0">
              <a:solidFill>
                <a:srgbClr val="1D3C58"/>
              </a:solidFill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D7ADEE69-B59B-4FC0-92BB-E2183F9B12F9}"/>
              </a:ext>
            </a:extLst>
          </p:cNvPr>
          <p:cNvGrpSpPr/>
          <p:nvPr/>
        </p:nvGrpSpPr>
        <p:grpSpPr>
          <a:xfrm>
            <a:off x="272397" y="1828000"/>
            <a:ext cx="6147453" cy="1845963"/>
            <a:chOff x="539097" y="1665777"/>
            <a:chExt cx="6147453" cy="1845963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77180F88-3B9C-4E51-85DF-2C042A01A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9097" y="1665777"/>
              <a:ext cx="6147453" cy="1466314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994837E-F9D3-4301-805F-EF0AA3DB9308}"/>
                </a:ext>
              </a:extLst>
            </p:cNvPr>
            <p:cNvSpPr txBox="1"/>
            <p:nvPr/>
          </p:nvSpPr>
          <p:spPr>
            <a:xfrm>
              <a:off x="1869461" y="3142408"/>
              <a:ext cx="34867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chemeClr val="bg1"/>
                  </a:solidFill>
                  <a:latin typeface="Roboto Cn" pitchFamily="2" charset="0"/>
                </a:rPr>
                <a:t>[</a:t>
              </a:r>
              <a:r>
                <a:rPr lang="en-US" altLang="zh-CN" sz="1800" dirty="0" err="1">
                  <a:solidFill>
                    <a:schemeClr val="bg1"/>
                  </a:solidFill>
                  <a:latin typeface="Roboto Cn" pitchFamily="2" charset="0"/>
                </a:rPr>
                <a:t>Deschaintre</a:t>
              </a:r>
              <a:r>
                <a:rPr lang="en-US" altLang="zh-CN" sz="1800" dirty="0">
                  <a:solidFill>
                    <a:schemeClr val="bg1"/>
                  </a:solidFill>
                  <a:latin typeface="Roboto Cn" pitchFamily="2" charset="0"/>
                </a:rPr>
                <a:t> et al. 2018]</a:t>
              </a:r>
            </a:p>
          </p:txBody>
        </p:sp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B46C9D8-8CE4-93CC-A26C-1C7B71D481D4}"/>
              </a:ext>
            </a:extLst>
          </p:cNvPr>
          <p:cNvSpPr txBox="1">
            <a:spLocks/>
          </p:cNvSpPr>
          <p:nvPr/>
        </p:nvSpPr>
        <p:spPr>
          <a:xfrm>
            <a:off x="6942068" y="1774878"/>
            <a:ext cx="3852815" cy="2154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Rely on data prior</a:t>
            </a:r>
          </a:p>
          <a:p>
            <a:r>
              <a:rPr lang="en-US" sz="2600" dirty="0">
                <a:solidFill>
                  <a:srgbClr val="FF8261"/>
                </a:solidFill>
              </a:rPr>
              <a:t>Implicitly</a:t>
            </a:r>
            <a:r>
              <a:rPr lang="en-US" sz="2600" dirty="0"/>
              <a:t> utilize material correlation</a:t>
            </a:r>
          </a:p>
          <a:p>
            <a:pPr marL="0" indent="0">
              <a:buNone/>
            </a:pPr>
            <a:r>
              <a:rPr lang="en-US" sz="2600" dirty="0"/>
              <a:t>     </a:t>
            </a:r>
            <a:r>
              <a:rPr lang="zh-CN" altLang="en-US" sz="2600" dirty="0">
                <a:solidFill>
                  <a:srgbClr val="FF8261"/>
                </a:solidFill>
              </a:rPr>
              <a:t>（</a:t>
            </a:r>
            <a:r>
              <a:rPr lang="en-US" altLang="zh-CN" sz="2600" dirty="0">
                <a:solidFill>
                  <a:srgbClr val="FF8261"/>
                </a:solidFill>
              </a:rPr>
              <a:t>inefficient</a:t>
            </a:r>
            <a:r>
              <a:rPr lang="zh-CN" altLang="en-US" sz="2600" dirty="0">
                <a:solidFill>
                  <a:srgbClr val="FF8261"/>
                </a:solidFill>
              </a:rPr>
              <a:t>）</a:t>
            </a:r>
            <a:endParaRPr lang="en-US" sz="2600" dirty="0">
              <a:solidFill>
                <a:srgbClr val="FF8261"/>
              </a:solidFill>
            </a:endParaRP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EDC8FF1-6D40-4847-8A9C-C604DFD0F47B}"/>
              </a:ext>
            </a:extLst>
          </p:cNvPr>
          <p:cNvGrpSpPr/>
          <p:nvPr/>
        </p:nvGrpSpPr>
        <p:grpSpPr>
          <a:xfrm>
            <a:off x="272397" y="3756570"/>
            <a:ext cx="6147453" cy="1888924"/>
            <a:chOff x="539097" y="3917350"/>
            <a:chExt cx="6147453" cy="1888924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4DF0D0FF-6D30-49E6-B515-98B8D71CFDF1}"/>
                </a:ext>
              </a:extLst>
            </p:cNvPr>
            <p:cNvSpPr txBox="1"/>
            <p:nvPr/>
          </p:nvSpPr>
          <p:spPr>
            <a:xfrm>
              <a:off x="1869461" y="5436942"/>
              <a:ext cx="34867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chemeClr val="bg1"/>
                  </a:solidFill>
                  <a:latin typeface="Roboto Cn" pitchFamily="2" charset="0"/>
                </a:rPr>
                <a:t>[Zhou et al. 2021]</a:t>
              </a:r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1216779-EA5B-4EE3-8DAE-9FBD60B89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9097" y="3917350"/>
              <a:ext cx="6147453" cy="1483314"/>
            </a:xfrm>
            <a:prstGeom prst="rect">
              <a:avLst/>
            </a:prstGeom>
          </p:spPr>
        </p:pic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04CF811-C6F7-4B93-BC5B-CB7B7D887B9C}"/>
              </a:ext>
            </a:extLst>
          </p:cNvPr>
          <p:cNvGrpSpPr/>
          <p:nvPr/>
        </p:nvGrpSpPr>
        <p:grpSpPr>
          <a:xfrm>
            <a:off x="7176764" y="3929594"/>
            <a:ext cx="3618119" cy="2367006"/>
            <a:chOff x="7453431" y="4220093"/>
            <a:chExt cx="3618119" cy="236700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CA705BF-DD01-47D5-B77C-C1F819C5E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53431" y="4220094"/>
              <a:ext cx="1720675" cy="1720675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886BF19F-24F5-4C6D-A018-4EA27662D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43823" y="4220093"/>
              <a:ext cx="1727727" cy="1720675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23D2351-BBC8-4C9F-A67B-E336D5747BCF}"/>
                </a:ext>
              </a:extLst>
            </p:cNvPr>
            <p:cNvSpPr txBox="1"/>
            <p:nvPr/>
          </p:nvSpPr>
          <p:spPr>
            <a:xfrm>
              <a:off x="7947533" y="5940768"/>
              <a:ext cx="73247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chemeClr val="bg1"/>
                  </a:solidFill>
                  <a:latin typeface="Roboto Cn" pitchFamily="2" charset="0"/>
                </a:rPr>
                <a:t>Input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451B9C65-7DCE-4227-9FD7-3C61FCBDF9DB}"/>
                </a:ext>
              </a:extLst>
            </p:cNvPr>
            <p:cNvSpPr txBox="1"/>
            <p:nvPr/>
          </p:nvSpPr>
          <p:spPr>
            <a:xfrm>
              <a:off x="9507778" y="5940768"/>
              <a:ext cx="139981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chemeClr val="bg1"/>
                  </a:solidFill>
                  <a:latin typeface="Roboto Cn" pitchFamily="2" charset="0"/>
                </a:rPr>
                <a:t>Novel Rendering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281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C7542BD-EDD6-4571-987E-B5512D06A410}"/>
              </a:ext>
            </a:extLst>
          </p:cNvPr>
          <p:cNvSpPr txBox="1">
            <a:spLocks/>
          </p:cNvSpPr>
          <p:nvPr/>
        </p:nvSpPr>
        <p:spPr>
          <a:xfrm>
            <a:off x="4169591" y="1723903"/>
            <a:ext cx="3852815" cy="10789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3600" dirty="0">
                <a:solidFill>
                  <a:srgbClr val="FF8261"/>
                </a:solidFill>
              </a:rPr>
              <a:t>Key Idea</a:t>
            </a:r>
            <a:endParaRPr lang="en-US" sz="3600" dirty="0">
              <a:solidFill>
                <a:srgbClr val="FF826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A2A0208-E078-4830-A20D-CAAC40DD669B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METHOD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1B29906-50E7-428A-BA0C-DAF769210D8C}"/>
              </a:ext>
            </a:extLst>
          </p:cNvPr>
          <p:cNvSpPr txBox="1">
            <a:spLocks/>
          </p:cNvSpPr>
          <p:nvPr/>
        </p:nvSpPr>
        <p:spPr>
          <a:xfrm>
            <a:off x="1848739" y="2802882"/>
            <a:ext cx="8494518" cy="267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600" dirty="0"/>
              <a:t>In the context of </a:t>
            </a:r>
            <a:r>
              <a:rPr lang="en-US" altLang="zh-CN" sz="2600" dirty="0" err="1">
                <a:solidFill>
                  <a:srgbClr val="FFFF00"/>
                </a:solidFill>
              </a:rPr>
              <a:t>deeplearning</a:t>
            </a:r>
            <a:r>
              <a:rPr lang="en-US" altLang="zh-CN" sz="2600" dirty="0"/>
              <a:t> based material estimation,  build an </a:t>
            </a:r>
            <a:r>
              <a:rPr lang="en-US" altLang="zh-CN" sz="2600" dirty="0">
                <a:solidFill>
                  <a:srgbClr val="FFFF00"/>
                </a:solidFill>
              </a:rPr>
              <a:t>explicit constraint </a:t>
            </a:r>
            <a:r>
              <a:rPr lang="en-US" altLang="zh-CN" sz="2600" dirty="0"/>
              <a:t>to further release the </a:t>
            </a:r>
            <a:r>
              <a:rPr lang="en-US" altLang="zh-CN" sz="2600" dirty="0">
                <a:solidFill>
                  <a:srgbClr val="FFFF00"/>
                </a:solidFill>
              </a:rPr>
              <a:t>potential ability </a:t>
            </a:r>
            <a:r>
              <a:rPr lang="en-US" altLang="zh-CN" sz="2600" dirty="0"/>
              <a:t>of </a:t>
            </a:r>
            <a:r>
              <a:rPr lang="en-US" altLang="zh-CN" sz="2600" dirty="0">
                <a:solidFill>
                  <a:srgbClr val="FFFF00"/>
                </a:solidFill>
              </a:rPr>
              <a:t>data prior 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266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6C931-6B65-47B9-920F-48251969D8E8}"/>
              </a:ext>
            </a:extLst>
          </p:cNvPr>
          <p:cNvSpPr txBox="1">
            <a:spLocks/>
          </p:cNvSpPr>
          <p:nvPr/>
        </p:nvSpPr>
        <p:spPr>
          <a:xfrm>
            <a:off x="3974509" y="490602"/>
            <a:ext cx="3478922" cy="875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 baseline="0">
                <a:solidFill>
                  <a:srgbClr val="FF8261"/>
                </a:solidFill>
                <a:latin typeface="Roboto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1D3C58"/>
                </a:solidFill>
              </a:rPr>
              <a:t>METHOD</a:t>
            </a:r>
            <a:endParaRPr lang="en-US" dirty="0">
              <a:solidFill>
                <a:srgbClr val="1D3C58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B88576-CAEF-4215-BFD8-FA9966B66424}"/>
              </a:ext>
            </a:extLst>
          </p:cNvPr>
          <p:cNvSpPr txBox="1">
            <a:spLocks/>
          </p:cNvSpPr>
          <p:nvPr/>
        </p:nvSpPr>
        <p:spPr>
          <a:xfrm>
            <a:off x="850557" y="1529863"/>
            <a:ext cx="6185453" cy="633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600" dirty="0"/>
              <a:t>Basis Material Model</a:t>
            </a:r>
            <a:endParaRPr lang="en-US" dirty="0"/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C0AC9659-0C3C-864B-4DE7-308DCEB1CBD4}"/>
              </a:ext>
            </a:extLst>
          </p:cNvPr>
          <p:cNvGrpSpPr/>
          <p:nvPr/>
        </p:nvGrpSpPr>
        <p:grpSpPr>
          <a:xfrm>
            <a:off x="1018995" y="3285323"/>
            <a:ext cx="1579909" cy="1989734"/>
            <a:chOff x="1018995" y="3285323"/>
            <a:chExt cx="1579909" cy="1989734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5A9DADBA-8006-ADFF-162E-25785F018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018995" y="3285323"/>
              <a:ext cx="1579909" cy="1579909"/>
            </a:xfrm>
            <a:prstGeom prst="rect">
              <a:avLst/>
            </a:prstGeom>
            <a:effectLst>
              <a:outerShdw blurRad="50800" dist="38100" dir="18900000" algn="bl" rotWithShape="0">
                <a:prstClr val="black">
                  <a:alpha val="40000"/>
                </a:prstClr>
              </a:outerShdw>
              <a:softEdge rad="63500"/>
            </a:effectLst>
          </p:spPr>
        </p:pic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D851FA41-BEAF-2CCC-3F88-12DD5F915536}"/>
                </a:ext>
              </a:extLst>
            </p:cNvPr>
            <p:cNvSpPr txBox="1"/>
            <p:nvPr/>
          </p:nvSpPr>
          <p:spPr>
            <a:xfrm>
              <a:off x="1093099" y="4874947"/>
              <a:ext cx="14317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SVBRDF</a:t>
              </a:r>
              <a:endPara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流程图: 汇总连接 7">
            <a:extLst>
              <a:ext uri="{FF2B5EF4-FFF2-40B4-BE49-F238E27FC236}">
                <a16:creationId xmlns:a16="http://schemas.microsoft.com/office/drawing/2014/main" id="{1E38F104-859E-578B-3FD8-169D812E70C4}"/>
              </a:ext>
            </a:extLst>
          </p:cNvPr>
          <p:cNvSpPr/>
          <p:nvPr/>
        </p:nvSpPr>
        <p:spPr>
          <a:xfrm>
            <a:off x="6915723" y="2448908"/>
            <a:ext cx="283224" cy="286803"/>
          </a:xfrm>
          <a:prstGeom prst="flowChartSummingJunction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流程图: 汇总连接 12">
            <a:extLst>
              <a:ext uri="{FF2B5EF4-FFF2-40B4-BE49-F238E27FC236}">
                <a16:creationId xmlns:a16="http://schemas.microsoft.com/office/drawing/2014/main" id="{FC769B44-C625-2999-6CCC-00C78709CC25}"/>
              </a:ext>
            </a:extLst>
          </p:cNvPr>
          <p:cNvSpPr/>
          <p:nvPr/>
        </p:nvSpPr>
        <p:spPr>
          <a:xfrm>
            <a:off x="6915722" y="3931876"/>
            <a:ext cx="283224" cy="286803"/>
          </a:xfrm>
          <a:prstGeom prst="flowChartSummingJunction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汇总连接 13">
            <a:extLst>
              <a:ext uri="{FF2B5EF4-FFF2-40B4-BE49-F238E27FC236}">
                <a16:creationId xmlns:a16="http://schemas.microsoft.com/office/drawing/2014/main" id="{E507BE4C-15E0-0B83-0DC7-9321B13933AE}"/>
              </a:ext>
            </a:extLst>
          </p:cNvPr>
          <p:cNvSpPr/>
          <p:nvPr/>
        </p:nvSpPr>
        <p:spPr>
          <a:xfrm>
            <a:off x="6888738" y="5414845"/>
            <a:ext cx="283224" cy="286803"/>
          </a:xfrm>
          <a:prstGeom prst="flowChartSummingJunction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23215263-6428-441A-A125-AD7EE6F89190}"/>
              </a:ext>
            </a:extLst>
          </p:cNvPr>
          <p:cNvGrpSpPr/>
          <p:nvPr/>
        </p:nvGrpSpPr>
        <p:grpSpPr>
          <a:xfrm>
            <a:off x="5006989" y="1854109"/>
            <a:ext cx="1914441" cy="4761249"/>
            <a:chOff x="5006989" y="1854109"/>
            <a:chExt cx="1914441" cy="4761249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40A72F8F-838A-462A-989E-96FF19B2003F}"/>
                </a:ext>
              </a:extLst>
            </p:cNvPr>
            <p:cNvGrpSpPr/>
            <p:nvPr/>
          </p:nvGrpSpPr>
          <p:grpSpPr>
            <a:xfrm>
              <a:off x="5226009" y="1854109"/>
              <a:ext cx="1476403" cy="4442337"/>
              <a:chOff x="5226009" y="1854109"/>
              <a:chExt cx="1476403" cy="4442337"/>
            </a:xfrm>
          </p:grpSpPr>
          <p:pic>
            <p:nvPicPr>
              <p:cNvPr id="6" name="图片 5">
                <a:extLst>
                  <a:ext uri="{FF2B5EF4-FFF2-40B4-BE49-F238E27FC236}">
                    <a16:creationId xmlns:a16="http://schemas.microsoft.com/office/drawing/2014/main" id="{58407168-9E58-8415-6CA0-F1B13C7695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3906" b="96875" l="2344" r="95313">
                            <a14:foregroundMark x1="2734" y1="51563" x2="2734" y2="51563"/>
                            <a14:foregroundMark x1="50781" y1="96875" x2="50781" y2="96875"/>
                            <a14:foregroundMark x1="95313" y1="52344" x2="95313" y2="52344"/>
                            <a14:foregroundMark x1="51172" y1="3906" x2="51172" y2="3906"/>
                            <a14:backgroundMark x1="781" y1="46484" x2="781" y2="46484"/>
                            <a14:backgroundMark x1="391" y1="49219" x2="391" y2="49219"/>
                          </a14:backgroundRemoval>
                        </a14:imgEffect>
                      </a14:imgLayer>
                    </a14:imgProps>
                  </a:ext>
                </a:extLst>
              </a:blip>
              <a:srcRect/>
              <a:stretch/>
            </p:blipFill>
            <p:spPr>
              <a:xfrm>
                <a:off x="5226009" y="1854109"/>
                <a:ext cx="1476402" cy="1476402"/>
              </a:xfrm>
              <a:prstGeom prst="rect">
                <a:avLst/>
              </a:prstGeom>
            </p:spPr>
          </p:pic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96FF6A9B-3412-8200-FE4B-2256901271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2344" b="95703" l="4688" r="97266">
                            <a14:foregroundMark x1="51953" y1="2734" x2="51953" y2="2734"/>
                            <a14:foregroundMark x1="5078" y1="46875" x2="25781" y2="70313"/>
                            <a14:foregroundMark x1="33984" y1="85938" x2="67969" y2="88672"/>
                            <a14:foregroundMark x1="67969" y1="88672" x2="93359" y2="48438"/>
                            <a14:foregroundMark x1="93359" y1="48438" x2="69922" y2="14844"/>
                            <a14:foregroundMark x1="69922" y1="14844" x2="27734" y2="16797"/>
                            <a14:foregroundMark x1="27734" y1="16797" x2="14844" y2="60156"/>
                            <a14:foregroundMark x1="14844" y1="60156" x2="32031" y2="85547"/>
                            <a14:foregroundMark x1="97656" y1="50391" x2="97656" y2="50391"/>
                            <a14:foregroundMark x1="50391" y1="95703" x2="50391" y2="95703"/>
                          </a14:backgroundRemoval>
                        </a14:imgEffect>
                      </a14:imgLayer>
                    </a14:imgProps>
                  </a:ext>
                </a:extLst>
              </a:blip>
              <a:srcRect/>
              <a:stretch/>
            </p:blipFill>
            <p:spPr>
              <a:xfrm>
                <a:off x="5226010" y="3332557"/>
                <a:ext cx="1476402" cy="1476402"/>
              </a:xfrm>
              <a:prstGeom prst="rect">
                <a:avLst/>
              </a:prstGeom>
            </p:spPr>
          </p:pic>
          <p:pic>
            <p:nvPicPr>
              <p:cNvPr id="10" name="图片 9">
                <a:extLst>
                  <a:ext uri="{FF2B5EF4-FFF2-40B4-BE49-F238E27FC236}">
                    <a16:creationId xmlns:a16="http://schemas.microsoft.com/office/drawing/2014/main" id="{9282A828-EB96-EEA5-B0A9-AE2A085111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3125" b="96875" l="1563" r="97266">
                            <a14:foregroundMark x1="4688" y1="49219" x2="4688" y2="49219"/>
                            <a14:foregroundMark x1="1953" y1="48828" x2="1953" y2="48828"/>
                            <a14:foregroundMark x1="50781" y1="3125" x2="50781" y2="3125"/>
                            <a14:foregroundMark x1="97266" y1="50781" x2="97266" y2="50781"/>
                            <a14:foregroundMark x1="50781" y1="96875" x2="50781" y2="96875"/>
                            <a14:foregroundMark x1="2344" y1="48828" x2="2344" y2="48828"/>
                            <a14:foregroundMark x1="2734" y1="48828" x2="2734" y2="48828"/>
                            <a14:foregroundMark x1="3125" y1="48828" x2="3125" y2="48828"/>
                            <a14:foregroundMark x1="2734" y1="48438" x2="2734" y2="48438"/>
                            <a14:foregroundMark x1="2344" y1="48438" x2="2344" y2="48438"/>
                            <a14:foregroundMark x1="1563" y1="48047" x2="1563" y2="48047"/>
                            <a14:foregroundMark x1="1563" y1="48828" x2="1563" y2="48828"/>
                            <a14:backgroundMark x1="391" y1="48438" x2="391" y2="48438"/>
                          </a14:backgroundRemoval>
                        </a14:imgEffect>
                      </a14:imgLayer>
                    </a14:imgProps>
                  </a:ext>
                </a:extLst>
              </a:blip>
              <a:srcRect/>
              <a:stretch/>
            </p:blipFill>
            <p:spPr>
              <a:xfrm>
                <a:off x="5226009" y="4820044"/>
                <a:ext cx="1476402" cy="1476402"/>
              </a:xfrm>
              <a:prstGeom prst="rect">
                <a:avLst/>
              </a:prstGeom>
            </p:spPr>
          </p:pic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FA6E92A-C9EE-A64E-977A-FF672C714ADA}"/>
                </a:ext>
              </a:extLst>
            </p:cNvPr>
            <p:cNvSpPr txBox="1"/>
            <p:nvPr/>
          </p:nvSpPr>
          <p:spPr>
            <a:xfrm>
              <a:off x="5006989" y="6215248"/>
              <a:ext cx="19144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Basis BRDFs</a:t>
              </a:r>
              <a:endPara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4976DD6D-BD54-496B-91C9-18584929B56C}"/>
              </a:ext>
            </a:extLst>
          </p:cNvPr>
          <p:cNvGrpSpPr/>
          <p:nvPr/>
        </p:nvGrpSpPr>
        <p:grpSpPr>
          <a:xfrm>
            <a:off x="7423374" y="1940233"/>
            <a:ext cx="1431701" cy="4678438"/>
            <a:chOff x="7423374" y="1940233"/>
            <a:chExt cx="1431701" cy="467843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55C1F5D8-D695-9598-C1FD-65254A5CB9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7487147" y="1940233"/>
              <a:ext cx="1304155" cy="1304155"/>
            </a:xfrm>
            <a:prstGeom prst="rect">
              <a:avLst/>
            </a:prstGeom>
            <a:effectLst>
              <a:outerShdw blurRad="50800" dist="38100" dir="18900000" algn="bl" rotWithShape="0">
                <a:prstClr val="black">
                  <a:alpha val="40000"/>
                </a:prstClr>
              </a:outerShdw>
              <a:softEdge rad="63500"/>
            </a:effectLst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29B722B7-B785-206D-695A-40E800E10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7487147" y="3417559"/>
              <a:ext cx="1304155" cy="1304155"/>
            </a:xfrm>
            <a:prstGeom prst="rect">
              <a:avLst/>
            </a:prstGeom>
            <a:effectLst>
              <a:outerShdw blurRad="50800" dist="38100" dir="18900000" algn="bl" rotWithShape="0">
                <a:prstClr val="black">
                  <a:alpha val="40000"/>
                </a:prstClr>
              </a:outerShdw>
              <a:softEdge rad="63500"/>
            </a:effectLst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8B0AE4D-FF18-2988-A8DC-CA40754DD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487148" y="4906167"/>
              <a:ext cx="1304155" cy="1304155"/>
            </a:xfrm>
            <a:prstGeom prst="rect">
              <a:avLst/>
            </a:prstGeom>
            <a:effectLst>
              <a:outerShdw blurRad="50800" dist="38100" dir="18900000" algn="bl" rotWithShape="0">
                <a:prstClr val="black">
                  <a:alpha val="40000"/>
                </a:prstClr>
              </a:outerShdw>
              <a:softEdge rad="63500"/>
            </a:effectLst>
          </p:spPr>
        </p:pic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1B201D5-A6F2-8AEC-B363-5908883039C7}"/>
                </a:ext>
              </a:extLst>
            </p:cNvPr>
            <p:cNvSpPr txBox="1"/>
            <p:nvPr/>
          </p:nvSpPr>
          <p:spPr>
            <a:xfrm>
              <a:off x="7423374" y="6218561"/>
              <a:ext cx="14317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Weights</a:t>
              </a:r>
              <a:endPara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AC4E830-60C2-E04B-A2C9-AF37BB35DE3D}"/>
              </a:ext>
            </a:extLst>
          </p:cNvPr>
          <p:cNvGrpSpPr/>
          <p:nvPr/>
        </p:nvGrpSpPr>
        <p:grpSpPr>
          <a:xfrm>
            <a:off x="2951918" y="3212228"/>
            <a:ext cx="2143957" cy="1178399"/>
            <a:chOff x="2763170" y="3212228"/>
            <a:chExt cx="1292427" cy="1178399"/>
          </a:xfrm>
        </p:grpSpPr>
        <p:sp>
          <p:nvSpPr>
            <p:cNvPr id="17" name="箭头: 虚尾 16">
              <a:extLst>
                <a:ext uri="{FF2B5EF4-FFF2-40B4-BE49-F238E27FC236}">
                  <a16:creationId xmlns:a16="http://schemas.microsoft.com/office/drawing/2014/main" id="{E0D7E3EC-E913-82F0-1521-30B76A25F27B}"/>
                </a:ext>
              </a:extLst>
            </p:cNvPr>
            <p:cNvSpPr/>
            <p:nvPr/>
          </p:nvSpPr>
          <p:spPr>
            <a:xfrm>
              <a:off x="2843853" y="3759926"/>
              <a:ext cx="1211744" cy="630701"/>
            </a:xfrm>
            <a:prstGeom prst="stripedRightArrow">
              <a:avLst/>
            </a:prstGeom>
            <a:solidFill>
              <a:schemeClr val="accent2"/>
            </a:solidFill>
            <a:ln w="0" cap="rnd">
              <a:round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8261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BD84932-7A4C-A3A7-0823-D824EA7700E1}"/>
                </a:ext>
              </a:extLst>
            </p:cNvPr>
            <p:cNvSpPr txBox="1"/>
            <p:nvPr/>
          </p:nvSpPr>
          <p:spPr>
            <a:xfrm>
              <a:off x="2763170" y="3212228"/>
              <a:ext cx="1292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Linear</a:t>
              </a:r>
            </a:p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Combination</a:t>
              </a:r>
              <a:endPara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57CD0806-A0B7-1E14-BDB4-EE63C079651B}"/>
              </a:ext>
            </a:extLst>
          </p:cNvPr>
          <p:cNvSpPr txBox="1">
            <a:spLocks/>
          </p:cNvSpPr>
          <p:nvPr/>
        </p:nvSpPr>
        <p:spPr>
          <a:xfrm>
            <a:off x="8791301" y="3149278"/>
            <a:ext cx="3400699" cy="2552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 baseline="0">
                <a:solidFill>
                  <a:schemeClr val="bg1"/>
                </a:solidFill>
                <a:latin typeface="Roboto Cn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solidFill>
                  <a:srgbClr val="FF8261"/>
                </a:solidFill>
              </a:rPr>
              <a:t>General</a:t>
            </a:r>
            <a:r>
              <a:rPr lang="en-US" sz="2600" dirty="0"/>
              <a:t> and flexible</a:t>
            </a:r>
          </a:p>
          <a:p>
            <a:pPr marL="0" indent="0">
              <a:buNone/>
            </a:pPr>
            <a:endParaRPr lang="en-US" altLang="zh-CN" sz="2600" dirty="0">
              <a:solidFill>
                <a:srgbClr val="FF8261"/>
              </a:solidFill>
            </a:endParaRPr>
          </a:p>
          <a:p>
            <a:r>
              <a:rPr lang="en-US" altLang="zh-CN" sz="2600" dirty="0"/>
              <a:t>Widely used in </a:t>
            </a:r>
            <a:r>
              <a:rPr lang="en-US" altLang="zh-CN" sz="2600" dirty="0">
                <a:solidFill>
                  <a:srgbClr val="FF8261"/>
                </a:solidFill>
              </a:rPr>
              <a:t>multi-image </a:t>
            </a:r>
            <a:r>
              <a:rPr lang="en-US" altLang="zh-CN" sz="2600" dirty="0"/>
              <a:t>material estimation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96F46FB-F126-4505-954C-F178D0BB6B61}"/>
              </a:ext>
            </a:extLst>
          </p:cNvPr>
          <p:cNvSpPr txBox="1"/>
          <p:nvPr/>
        </p:nvSpPr>
        <p:spPr>
          <a:xfrm>
            <a:off x="6330262" y="5863615"/>
            <a:ext cx="1400175" cy="369332"/>
          </a:xfrm>
          <a:prstGeom prst="rect">
            <a:avLst/>
          </a:prstGeom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algn="ctr"/>
          </a:lstStyle>
          <a:p>
            <a:r>
              <a:rPr lang="en-US" altLang="zh-CN" sz="4800" b="1" dirty="0">
                <a:solidFill>
                  <a:schemeClr val="bg1"/>
                </a:solidFill>
              </a:rPr>
              <a:t>…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026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17331A9ACDE04E9A1939199952CD9E" ma:contentTypeVersion="16" ma:contentTypeDescription="Create a new document." ma:contentTypeScope="" ma:versionID="fd5a432af954a6aa15be90a9b6a7e86c">
  <xsd:schema xmlns:xsd="http://www.w3.org/2001/XMLSchema" xmlns:xs="http://www.w3.org/2001/XMLSchema" xmlns:p="http://schemas.microsoft.com/office/2006/metadata/properties" xmlns:ns2="1b4776ee-0c02-4645-88f0-0e957426af7a" xmlns:ns3="3fa00244-56bb-4583-b348-6dccedf0da9f" targetNamespace="http://schemas.microsoft.com/office/2006/metadata/properties" ma:root="true" ma:fieldsID="be5f080de402e4c9f7f4ddc03abb03e6" ns2:_="" ns3:_="">
    <xsd:import namespace="1b4776ee-0c02-4645-88f0-0e957426af7a"/>
    <xsd:import namespace="3fa00244-56bb-4583-b348-6dccedf0da9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4776ee-0c02-4645-88f0-0e957426af7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c64eebb1-04cc-4e77-b0ee-ade723828e8a}" ma:internalName="TaxCatchAll" ma:showField="CatchAllData" ma:web="1b4776ee-0c02-4645-88f0-0e957426af7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a00244-56bb-4583-b348-6dccedf0da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d9e86c8-2d32-41f1-97d4-82699fef50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fa00244-56bb-4583-b348-6dccedf0da9f">
      <Terms xmlns="http://schemas.microsoft.com/office/infopath/2007/PartnerControls"/>
    </lcf76f155ced4ddcb4097134ff3c332f>
    <TaxCatchAll xmlns="1b4776ee-0c02-4645-88f0-0e957426af7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6D53A8-A23B-406F-9DDC-56B1F850469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b4776ee-0c02-4645-88f0-0e957426af7a"/>
    <ds:schemaRef ds:uri="3fa00244-56bb-4583-b348-6dccedf0da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3F7AD98-139C-4AED-92DA-339892B002A5}">
  <ds:schemaRefs>
    <ds:schemaRef ds:uri="http://schemas.microsoft.com/office/2006/metadata/properties"/>
    <ds:schemaRef ds:uri="http://schemas.microsoft.com/office/infopath/2007/PartnerControls"/>
    <ds:schemaRef ds:uri="3fa00244-56bb-4583-b348-6dccedf0da9f"/>
    <ds:schemaRef ds:uri="1b4776ee-0c02-4645-88f0-0e957426af7a"/>
  </ds:schemaRefs>
</ds:datastoreItem>
</file>

<file path=customXml/itemProps3.xml><?xml version="1.0" encoding="utf-8"?>
<ds:datastoreItem xmlns:ds="http://schemas.openxmlformats.org/officeDocument/2006/customXml" ds:itemID="{3F7C77F3-2153-42F6-BC93-99F70A7F333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6231</TotalTime>
  <Words>1870</Words>
  <Application>Microsoft Office PowerPoint</Application>
  <PresentationFormat>宽屏</PresentationFormat>
  <Paragraphs>287</Paragraphs>
  <Slides>27</Slides>
  <Notes>27</Notes>
  <HiddenSlides>1</HiddenSlides>
  <MMClips>6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9" baseType="lpstr">
      <vt:lpstr>Roboto Bk</vt:lpstr>
      <vt:lpstr>Roboto Cn</vt:lpstr>
      <vt:lpstr>Söhne</vt:lpstr>
      <vt:lpstr>等线</vt:lpstr>
      <vt:lpstr>Arial</vt:lpstr>
      <vt:lpstr>Calibri</vt:lpstr>
      <vt:lpstr>Calibri Light</vt:lpstr>
      <vt:lpstr>Cambria Math</vt:lpstr>
      <vt:lpstr>Roboto</vt:lpstr>
      <vt:lpstr>Times New Roman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Chan</dc:creator>
  <cp:lastModifiedBy>jiu wang</cp:lastModifiedBy>
  <cp:revision>707</cp:revision>
  <dcterms:created xsi:type="dcterms:W3CDTF">2022-11-11T01:53:40Z</dcterms:created>
  <dcterms:modified xsi:type="dcterms:W3CDTF">2024-11-19T08:14:35Z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0x0101003417331A9ACDE04E9A1939199952CD9E</vt:lpwstr>
  </property>
</Properties>
</file>

<file path=docProps/thumbnail.jpeg>
</file>